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sldIdLst>
    <p:sldId id="272" r:id="rId5"/>
    <p:sldId id="277" r:id="rId6"/>
    <p:sldId id="280" r:id="rId7"/>
    <p:sldId id="279" r:id="rId8"/>
    <p:sldId id="283" r:id="rId9"/>
    <p:sldId id="300" r:id="rId10"/>
    <p:sldId id="278" r:id="rId11"/>
    <p:sldId id="302" r:id="rId12"/>
    <p:sldId id="281" r:id="rId13"/>
    <p:sldId id="298" r:id="rId14"/>
    <p:sldId id="294" r:id="rId15"/>
    <p:sldId id="301" r:id="rId16"/>
    <p:sldId id="284" r:id="rId17"/>
    <p:sldId id="287" r:id="rId18"/>
    <p:sldId id="285" r:id="rId19"/>
    <p:sldId id="286" r:id="rId20"/>
    <p:sldId id="289" r:id="rId21"/>
    <p:sldId id="290" r:id="rId22"/>
    <p:sldId id="291" r:id="rId23"/>
    <p:sldId id="303" r:id="rId24"/>
    <p:sldId id="292" r:id="rId25"/>
    <p:sldId id="293" r:id="rId26"/>
    <p:sldId id="288" r:id="rId27"/>
    <p:sldId id="304" r:id="rId28"/>
    <p:sldId id="282" r:id="rId29"/>
    <p:sldId id="295" r:id="rId30"/>
    <p:sldId id="29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E963D6-1DBE-4B04-B738-53F9F18F3C5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BBB5962-AD33-487E-AF62-4F2FDADC3EF9}">
      <dgm:prSet custT="1"/>
      <dgm:spPr/>
      <dgm:t>
        <a:bodyPr/>
        <a:lstStyle/>
        <a:p>
          <a:pPr>
            <a:lnSpc>
              <a:spcPct val="100000"/>
            </a:lnSpc>
          </a:pPr>
          <a:r>
            <a:rPr lang="en-GB" sz="1400" dirty="0"/>
            <a:t>Single Photon Emission  Computerized Tomography (SPECT)</a:t>
          </a:r>
          <a:endParaRPr lang="en-US" sz="1400" dirty="0"/>
        </a:p>
      </dgm:t>
    </dgm:pt>
    <dgm:pt modelId="{823348A2-B510-4FD3-ACA9-64E3EE8263DD}" type="parTrans" cxnId="{0283FABF-2CA8-4216-A3D4-AFC21006165F}">
      <dgm:prSet/>
      <dgm:spPr/>
      <dgm:t>
        <a:bodyPr/>
        <a:lstStyle/>
        <a:p>
          <a:endParaRPr lang="en-US"/>
        </a:p>
      </dgm:t>
    </dgm:pt>
    <dgm:pt modelId="{87767FB1-479B-4280-8B77-B7821B4345B4}" type="sibTrans" cxnId="{0283FABF-2CA8-4216-A3D4-AFC21006165F}">
      <dgm:prSet/>
      <dgm:spPr/>
      <dgm:t>
        <a:bodyPr/>
        <a:lstStyle/>
        <a:p>
          <a:endParaRPr lang="en-US"/>
        </a:p>
      </dgm:t>
    </dgm:pt>
    <dgm:pt modelId="{5344A628-6BB7-45A6-930A-2EA49FCADB46}">
      <dgm:prSet custT="1"/>
      <dgm:spPr/>
      <dgm:t>
        <a:bodyPr/>
        <a:lstStyle/>
        <a:p>
          <a:pPr>
            <a:lnSpc>
              <a:spcPct val="100000"/>
            </a:lnSpc>
          </a:pPr>
          <a:r>
            <a:rPr lang="en-GB" sz="1400" dirty="0"/>
            <a:t>Left ventricular function is assessed through Myocardial Perfusion SPECT (MPS)</a:t>
          </a:r>
          <a:endParaRPr lang="en-US" sz="1400" dirty="0"/>
        </a:p>
      </dgm:t>
    </dgm:pt>
    <dgm:pt modelId="{E7874954-41E0-4CCD-A95C-0F47895B6055}" type="parTrans" cxnId="{A7761291-4B98-4604-AA78-A6E981614B6E}">
      <dgm:prSet/>
      <dgm:spPr/>
      <dgm:t>
        <a:bodyPr/>
        <a:lstStyle/>
        <a:p>
          <a:endParaRPr lang="en-US"/>
        </a:p>
      </dgm:t>
    </dgm:pt>
    <dgm:pt modelId="{26F3D228-F773-4F99-B3C1-60B0F8540D0F}" type="sibTrans" cxnId="{A7761291-4B98-4604-AA78-A6E981614B6E}">
      <dgm:prSet/>
      <dgm:spPr/>
      <dgm:t>
        <a:bodyPr/>
        <a:lstStyle/>
        <a:p>
          <a:endParaRPr lang="en-US"/>
        </a:p>
      </dgm:t>
    </dgm:pt>
    <dgm:pt modelId="{2E415363-A0B5-4D21-B4C3-37E323B3A90F}">
      <dgm:prSet custT="1"/>
      <dgm:spPr/>
      <dgm:t>
        <a:bodyPr/>
        <a:lstStyle/>
        <a:p>
          <a:pPr>
            <a:lnSpc>
              <a:spcPct val="100000"/>
            </a:lnSpc>
          </a:pPr>
          <a:r>
            <a:rPr lang="en-GB" sz="1400" dirty="0"/>
            <a:t>The fidelity of the left ventricular function assessment is directly dependent on the quantification accuracy of the left ventricular myocardium volume.</a:t>
          </a:r>
          <a:endParaRPr lang="en-US" sz="1400" dirty="0"/>
        </a:p>
      </dgm:t>
    </dgm:pt>
    <dgm:pt modelId="{41DC60CE-4579-40F1-83AF-EC61900A64BD}" type="parTrans" cxnId="{549D55D8-1DB5-4031-9B5C-8A3B1E9D2DB8}">
      <dgm:prSet/>
      <dgm:spPr/>
      <dgm:t>
        <a:bodyPr/>
        <a:lstStyle/>
        <a:p>
          <a:endParaRPr lang="en-US"/>
        </a:p>
      </dgm:t>
    </dgm:pt>
    <dgm:pt modelId="{E9523B9F-1404-4B94-A87A-3D3868BEDF01}" type="sibTrans" cxnId="{549D55D8-1DB5-4031-9B5C-8A3B1E9D2DB8}">
      <dgm:prSet/>
      <dgm:spPr/>
      <dgm:t>
        <a:bodyPr/>
        <a:lstStyle/>
        <a:p>
          <a:endParaRPr lang="en-US"/>
        </a:p>
      </dgm:t>
    </dgm:pt>
    <dgm:pt modelId="{F3B80514-BA84-469E-A859-DCBEAE749643}">
      <dgm:prSet custT="1"/>
      <dgm:spPr/>
      <dgm:t>
        <a:bodyPr/>
        <a:lstStyle/>
        <a:p>
          <a:pPr>
            <a:lnSpc>
              <a:spcPct val="100000"/>
            </a:lnSpc>
          </a:pPr>
          <a:r>
            <a:rPr lang="en-GB" sz="1400" dirty="0"/>
            <a:t>Manual segmentation is tedious, depends on the observer’s expertise. Supervised learning requires large number of labels, which requires specialized experts. </a:t>
          </a:r>
          <a:endParaRPr lang="en-US" sz="1400" dirty="0"/>
        </a:p>
      </dgm:t>
    </dgm:pt>
    <dgm:pt modelId="{B35517FF-B155-4906-9996-40D3CFB1E8E4}" type="parTrans" cxnId="{48944308-90E3-48BD-A222-43C3F956B0A5}">
      <dgm:prSet/>
      <dgm:spPr/>
      <dgm:t>
        <a:bodyPr/>
        <a:lstStyle/>
        <a:p>
          <a:endParaRPr lang="en-US"/>
        </a:p>
      </dgm:t>
    </dgm:pt>
    <dgm:pt modelId="{D531FCA5-23EC-4C1A-BA35-8991535F05CE}" type="sibTrans" cxnId="{48944308-90E3-48BD-A222-43C3F956B0A5}">
      <dgm:prSet/>
      <dgm:spPr/>
      <dgm:t>
        <a:bodyPr/>
        <a:lstStyle/>
        <a:p>
          <a:endParaRPr lang="en-US"/>
        </a:p>
      </dgm:t>
    </dgm:pt>
    <dgm:pt modelId="{C8251D1F-A182-4322-A676-B6A2CE49045A}">
      <dgm:prSet custT="1"/>
      <dgm:spPr/>
      <dgm:t>
        <a:bodyPr/>
        <a:lstStyle/>
        <a:p>
          <a:pPr>
            <a:lnSpc>
              <a:spcPct val="100000"/>
            </a:lnSpc>
          </a:pPr>
          <a:r>
            <a:rPr lang="en-GB" sz="1400" dirty="0"/>
            <a:t>The solution is self-supervised learning.</a:t>
          </a:r>
          <a:endParaRPr lang="en-US" sz="1400" dirty="0"/>
        </a:p>
      </dgm:t>
    </dgm:pt>
    <dgm:pt modelId="{E6103ABC-1AE7-44CA-B20B-7DA53FD54409}" type="parTrans" cxnId="{7410C609-4616-4ED1-8592-88CD301BBB00}">
      <dgm:prSet/>
      <dgm:spPr/>
      <dgm:t>
        <a:bodyPr/>
        <a:lstStyle/>
        <a:p>
          <a:endParaRPr lang="en-US"/>
        </a:p>
      </dgm:t>
    </dgm:pt>
    <dgm:pt modelId="{315FF5C4-585B-4917-B644-7E017B08BE24}" type="sibTrans" cxnId="{7410C609-4616-4ED1-8592-88CD301BBB00}">
      <dgm:prSet/>
      <dgm:spPr/>
      <dgm:t>
        <a:bodyPr/>
        <a:lstStyle/>
        <a:p>
          <a:endParaRPr lang="en-US"/>
        </a:p>
      </dgm:t>
    </dgm:pt>
    <dgm:pt modelId="{1EDC065D-A29E-4496-B50F-4A6D133A8F17}" type="pres">
      <dgm:prSet presAssocID="{AFE963D6-1DBE-4B04-B738-53F9F18F3C5F}" presName="root" presStyleCnt="0">
        <dgm:presLayoutVars>
          <dgm:dir/>
          <dgm:resizeHandles val="exact"/>
        </dgm:presLayoutVars>
      </dgm:prSet>
      <dgm:spPr/>
    </dgm:pt>
    <dgm:pt modelId="{40320169-F1B7-4F30-B966-F27A52AF2BCD}" type="pres">
      <dgm:prSet presAssocID="{6BBB5962-AD33-487E-AF62-4F2FDADC3EF9}" presName="compNode" presStyleCnt="0"/>
      <dgm:spPr/>
    </dgm:pt>
    <dgm:pt modelId="{4831DA3C-CD67-4EC9-A093-1A64DCA6A93F}" type="pres">
      <dgm:prSet presAssocID="{6BBB5962-AD33-487E-AF62-4F2FDADC3EF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132730F0-9CD5-4FDC-B9E3-DFDE109646DB}" type="pres">
      <dgm:prSet presAssocID="{6BBB5962-AD33-487E-AF62-4F2FDADC3EF9}" presName="spaceRect" presStyleCnt="0"/>
      <dgm:spPr/>
    </dgm:pt>
    <dgm:pt modelId="{61A78B95-FEAA-49B7-88FE-9352AEB1F57D}" type="pres">
      <dgm:prSet presAssocID="{6BBB5962-AD33-487E-AF62-4F2FDADC3EF9}" presName="textRect" presStyleLbl="revTx" presStyleIdx="0" presStyleCnt="5">
        <dgm:presLayoutVars>
          <dgm:chMax val="1"/>
          <dgm:chPref val="1"/>
        </dgm:presLayoutVars>
      </dgm:prSet>
      <dgm:spPr/>
    </dgm:pt>
    <dgm:pt modelId="{EDDE8A75-AD55-4622-9F37-174996081069}" type="pres">
      <dgm:prSet presAssocID="{87767FB1-479B-4280-8B77-B7821B4345B4}" presName="sibTrans" presStyleCnt="0"/>
      <dgm:spPr/>
    </dgm:pt>
    <dgm:pt modelId="{2DEE9862-9C58-47A8-B156-B4E336CFDD16}" type="pres">
      <dgm:prSet presAssocID="{5344A628-6BB7-45A6-930A-2EA49FCADB46}" presName="compNode" presStyleCnt="0"/>
      <dgm:spPr/>
    </dgm:pt>
    <dgm:pt modelId="{7010A170-286C-48D4-93BB-F7E030FD15EE}" type="pres">
      <dgm:prSet presAssocID="{5344A628-6BB7-45A6-930A-2EA49FCADB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Organ"/>
        </a:ext>
      </dgm:extLst>
    </dgm:pt>
    <dgm:pt modelId="{A688BEBF-6D6C-4AA7-B70C-6A88570D71E4}" type="pres">
      <dgm:prSet presAssocID="{5344A628-6BB7-45A6-930A-2EA49FCADB46}" presName="spaceRect" presStyleCnt="0"/>
      <dgm:spPr/>
    </dgm:pt>
    <dgm:pt modelId="{855EF419-239B-43FB-ACDB-00AA26824A3E}" type="pres">
      <dgm:prSet presAssocID="{5344A628-6BB7-45A6-930A-2EA49FCADB46}" presName="textRect" presStyleLbl="revTx" presStyleIdx="1" presStyleCnt="5">
        <dgm:presLayoutVars>
          <dgm:chMax val="1"/>
          <dgm:chPref val="1"/>
        </dgm:presLayoutVars>
      </dgm:prSet>
      <dgm:spPr/>
    </dgm:pt>
    <dgm:pt modelId="{A4779919-312A-421C-8A5B-19F51D5643A7}" type="pres">
      <dgm:prSet presAssocID="{26F3D228-F773-4F99-B3C1-60B0F8540D0F}" presName="sibTrans" presStyleCnt="0"/>
      <dgm:spPr/>
    </dgm:pt>
    <dgm:pt modelId="{307E60C1-7140-4E81-9BA6-CEA1486E8260}" type="pres">
      <dgm:prSet presAssocID="{2E415363-A0B5-4D21-B4C3-37E323B3A90F}" presName="compNode" presStyleCnt="0"/>
      <dgm:spPr/>
    </dgm:pt>
    <dgm:pt modelId="{9EF73A26-7C4C-4F36-8896-5A1B2DB5201E}" type="pres">
      <dgm:prSet presAssocID="{2E415363-A0B5-4D21-B4C3-37E323B3A9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rt with Pulse"/>
        </a:ext>
      </dgm:extLst>
    </dgm:pt>
    <dgm:pt modelId="{72B619AE-1FBB-4411-84C8-40A827EA9186}" type="pres">
      <dgm:prSet presAssocID="{2E415363-A0B5-4D21-B4C3-37E323B3A90F}" presName="spaceRect" presStyleCnt="0"/>
      <dgm:spPr/>
    </dgm:pt>
    <dgm:pt modelId="{146AEB93-5EEB-48F2-8B9B-E6B60074C241}" type="pres">
      <dgm:prSet presAssocID="{2E415363-A0B5-4D21-B4C3-37E323B3A90F}" presName="textRect" presStyleLbl="revTx" presStyleIdx="2" presStyleCnt="5">
        <dgm:presLayoutVars>
          <dgm:chMax val="1"/>
          <dgm:chPref val="1"/>
        </dgm:presLayoutVars>
      </dgm:prSet>
      <dgm:spPr/>
    </dgm:pt>
    <dgm:pt modelId="{CB4C7979-E372-47A4-8F50-F8091E61FF85}" type="pres">
      <dgm:prSet presAssocID="{E9523B9F-1404-4B94-A87A-3D3868BEDF01}" presName="sibTrans" presStyleCnt="0"/>
      <dgm:spPr/>
    </dgm:pt>
    <dgm:pt modelId="{0260AB05-A0CA-4CF3-ACE2-A36C52046B7B}" type="pres">
      <dgm:prSet presAssocID="{F3B80514-BA84-469E-A859-DCBEAE749643}" presName="compNode" presStyleCnt="0"/>
      <dgm:spPr/>
    </dgm:pt>
    <dgm:pt modelId="{2C6B8F3C-4088-4541-9D71-C5E7CAD06FFB}" type="pres">
      <dgm:prSet presAssocID="{F3B80514-BA84-469E-A859-DCBEAE74964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32A351D5-2598-42D8-AF16-4B9EE677A8CF}" type="pres">
      <dgm:prSet presAssocID="{F3B80514-BA84-469E-A859-DCBEAE749643}" presName="spaceRect" presStyleCnt="0"/>
      <dgm:spPr/>
    </dgm:pt>
    <dgm:pt modelId="{93F72527-1D6C-43B9-A8D6-AA662111CD5C}" type="pres">
      <dgm:prSet presAssocID="{F3B80514-BA84-469E-A859-DCBEAE749643}" presName="textRect" presStyleLbl="revTx" presStyleIdx="3" presStyleCnt="5">
        <dgm:presLayoutVars>
          <dgm:chMax val="1"/>
          <dgm:chPref val="1"/>
        </dgm:presLayoutVars>
      </dgm:prSet>
      <dgm:spPr/>
    </dgm:pt>
    <dgm:pt modelId="{46D2BFB0-B01C-430F-85F9-62475E50A2BD}" type="pres">
      <dgm:prSet presAssocID="{D531FCA5-23EC-4C1A-BA35-8991535F05CE}" presName="sibTrans" presStyleCnt="0"/>
      <dgm:spPr/>
    </dgm:pt>
    <dgm:pt modelId="{0F9C5DFA-42AD-4F8C-8CDC-89A2776668FD}" type="pres">
      <dgm:prSet presAssocID="{C8251D1F-A182-4322-A676-B6A2CE49045A}" presName="compNode" presStyleCnt="0"/>
      <dgm:spPr/>
    </dgm:pt>
    <dgm:pt modelId="{A8749797-7291-437B-A431-B8DE702D7771}" type="pres">
      <dgm:prSet presAssocID="{C8251D1F-A182-4322-A676-B6A2CE49045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assroom"/>
        </a:ext>
      </dgm:extLst>
    </dgm:pt>
    <dgm:pt modelId="{91712BBF-D1F7-4DEB-86D1-5865A43CE9FE}" type="pres">
      <dgm:prSet presAssocID="{C8251D1F-A182-4322-A676-B6A2CE49045A}" presName="spaceRect" presStyleCnt="0"/>
      <dgm:spPr/>
    </dgm:pt>
    <dgm:pt modelId="{0F8D7BAF-650F-4A03-8F65-84D0974DF9D3}" type="pres">
      <dgm:prSet presAssocID="{C8251D1F-A182-4322-A676-B6A2CE49045A}" presName="textRect" presStyleLbl="revTx" presStyleIdx="4" presStyleCnt="5">
        <dgm:presLayoutVars>
          <dgm:chMax val="1"/>
          <dgm:chPref val="1"/>
        </dgm:presLayoutVars>
      </dgm:prSet>
      <dgm:spPr/>
    </dgm:pt>
  </dgm:ptLst>
  <dgm:cxnLst>
    <dgm:cxn modelId="{48944308-90E3-48BD-A222-43C3F956B0A5}" srcId="{AFE963D6-1DBE-4B04-B738-53F9F18F3C5F}" destId="{F3B80514-BA84-469E-A859-DCBEAE749643}" srcOrd="3" destOrd="0" parTransId="{B35517FF-B155-4906-9996-40D3CFB1E8E4}" sibTransId="{D531FCA5-23EC-4C1A-BA35-8991535F05CE}"/>
    <dgm:cxn modelId="{7410C609-4616-4ED1-8592-88CD301BBB00}" srcId="{AFE963D6-1DBE-4B04-B738-53F9F18F3C5F}" destId="{C8251D1F-A182-4322-A676-B6A2CE49045A}" srcOrd="4" destOrd="0" parTransId="{E6103ABC-1AE7-44CA-B20B-7DA53FD54409}" sibTransId="{315FF5C4-585B-4917-B644-7E017B08BE24}"/>
    <dgm:cxn modelId="{3BC8B622-95A6-4566-9A45-FE80DF52ABC7}" type="presOf" srcId="{F3B80514-BA84-469E-A859-DCBEAE749643}" destId="{93F72527-1D6C-43B9-A8D6-AA662111CD5C}" srcOrd="0" destOrd="0" presId="urn:microsoft.com/office/officeart/2018/2/layout/IconLabelList"/>
    <dgm:cxn modelId="{77B2CA29-8E96-4C3E-B960-36A5E058985C}" type="presOf" srcId="{AFE963D6-1DBE-4B04-B738-53F9F18F3C5F}" destId="{1EDC065D-A29E-4496-B50F-4A6D133A8F17}" srcOrd="0" destOrd="0" presId="urn:microsoft.com/office/officeart/2018/2/layout/IconLabelList"/>
    <dgm:cxn modelId="{B339662D-7F7A-4309-B90E-96170C22BD6F}" type="presOf" srcId="{6BBB5962-AD33-487E-AF62-4F2FDADC3EF9}" destId="{61A78B95-FEAA-49B7-88FE-9352AEB1F57D}" srcOrd="0" destOrd="0" presId="urn:microsoft.com/office/officeart/2018/2/layout/IconLabelList"/>
    <dgm:cxn modelId="{6A2D956B-9ED8-44CD-A477-D4AD25AE5D73}" type="presOf" srcId="{5344A628-6BB7-45A6-930A-2EA49FCADB46}" destId="{855EF419-239B-43FB-ACDB-00AA26824A3E}" srcOrd="0" destOrd="0" presId="urn:microsoft.com/office/officeart/2018/2/layout/IconLabelList"/>
    <dgm:cxn modelId="{90D08355-1BED-4B92-BA43-B93E8C3D4AF5}" type="presOf" srcId="{2E415363-A0B5-4D21-B4C3-37E323B3A90F}" destId="{146AEB93-5EEB-48F2-8B9B-E6B60074C241}" srcOrd="0" destOrd="0" presId="urn:microsoft.com/office/officeart/2018/2/layout/IconLabelList"/>
    <dgm:cxn modelId="{A7761291-4B98-4604-AA78-A6E981614B6E}" srcId="{AFE963D6-1DBE-4B04-B738-53F9F18F3C5F}" destId="{5344A628-6BB7-45A6-930A-2EA49FCADB46}" srcOrd="1" destOrd="0" parTransId="{E7874954-41E0-4CCD-A95C-0F47895B6055}" sibTransId="{26F3D228-F773-4F99-B3C1-60B0F8540D0F}"/>
    <dgm:cxn modelId="{0283FABF-2CA8-4216-A3D4-AFC21006165F}" srcId="{AFE963D6-1DBE-4B04-B738-53F9F18F3C5F}" destId="{6BBB5962-AD33-487E-AF62-4F2FDADC3EF9}" srcOrd="0" destOrd="0" parTransId="{823348A2-B510-4FD3-ACA9-64E3EE8263DD}" sibTransId="{87767FB1-479B-4280-8B77-B7821B4345B4}"/>
    <dgm:cxn modelId="{549D55D8-1DB5-4031-9B5C-8A3B1E9D2DB8}" srcId="{AFE963D6-1DBE-4B04-B738-53F9F18F3C5F}" destId="{2E415363-A0B5-4D21-B4C3-37E323B3A90F}" srcOrd="2" destOrd="0" parTransId="{41DC60CE-4579-40F1-83AF-EC61900A64BD}" sibTransId="{E9523B9F-1404-4B94-A87A-3D3868BEDF01}"/>
    <dgm:cxn modelId="{02BAF3EF-E6AD-4BDA-A3ED-992328A48C4D}" type="presOf" srcId="{C8251D1F-A182-4322-A676-B6A2CE49045A}" destId="{0F8D7BAF-650F-4A03-8F65-84D0974DF9D3}" srcOrd="0" destOrd="0" presId="urn:microsoft.com/office/officeart/2018/2/layout/IconLabelList"/>
    <dgm:cxn modelId="{D0B3F862-EC8A-4865-8115-A4A62B552F92}" type="presParOf" srcId="{1EDC065D-A29E-4496-B50F-4A6D133A8F17}" destId="{40320169-F1B7-4F30-B966-F27A52AF2BCD}" srcOrd="0" destOrd="0" presId="urn:microsoft.com/office/officeart/2018/2/layout/IconLabelList"/>
    <dgm:cxn modelId="{7AF90031-D86B-473F-A13F-008B429A5427}" type="presParOf" srcId="{40320169-F1B7-4F30-B966-F27A52AF2BCD}" destId="{4831DA3C-CD67-4EC9-A093-1A64DCA6A93F}" srcOrd="0" destOrd="0" presId="urn:microsoft.com/office/officeart/2018/2/layout/IconLabelList"/>
    <dgm:cxn modelId="{6C2CCD57-A83E-4ED1-A6CE-58757AD3D435}" type="presParOf" srcId="{40320169-F1B7-4F30-B966-F27A52AF2BCD}" destId="{132730F0-9CD5-4FDC-B9E3-DFDE109646DB}" srcOrd="1" destOrd="0" presId="urn:microsoft.com/office/officeart/2018/2/layout/IconLabelList"/>
    <dgm:cxn modelId="{38C0A7A7-54F1-465D-8FC7-4DBCB7CF70C6}" type="presParOf" srcId="{40320169-F1B7-4F30-B966-F27A52AF2BCD}" destId="{61A78B95-FEAA-49B7-88FE-9352AEB1F57D}" srcOrd="2" destOrd="0" presId="urn:microsoft.com/office/officeart/2018/2/layout/IconLabelList"/>
    <dgm:cxn modelId="{B5966606-1685-4AEA-9C59-7C3C9BEC956C}" type="presParOf" srcId="{1EDC065D-A29E-4496-B50F-4A6D133A8F17}" destId="{EDDE8A75-AD55-4622-9F37-174996081069}" srcOrd="1" destOrd="0" presId="urn:microsoft.com/office/officeart/2018/2/layout/IconLabelList"/>
    <dgm:cxn modelId="{C40632ED-B53A-47AF-AFD4-98CF8DE176F4}" type="presParOf" srcId="{1EDC065D-A29E-4496-B50F-4A6D133A8F17}" destId="{2DEE9862-9C58-47A8-B156-B4E336CFDD16}" srcOrd="2" destOrd="0" presId="urn:microsoft.com/office/officeart/2018/2/layout/IconLabelList"/>
    <dgm:cxn modelId="{C88C476B-457B-4C4C-8CFF-390C2EC7C0F7}" type="presParOf" srcId="{2DEE9862-9C58-47A8-B156-B4E336CFDD16}" destId="{7010A170-286C-48D4-93BB-F7E030FD15EE}" srcOrd="0" destOrd="0" presId="urn:microsoft.com/office/officeart/2018/2/layout/IconLabelList"/>
    <dgm:cxn modelId="{45F2E0D8-93A5-420A-B16D-F5A06D6484C2}" type="presParOf" srcId="{2DEE9862-9C58-47A8-B156-B4E336CFDD16}" destId="{A688BEBF-6D6C-4AA7-B70C-6A88570D71E4}" srcOrd="1" destOrd="0" presId="urn:microsoft.com/office/officeart/2018/2/layout/IconLabelList"/>
    <dgm:cxn modelId="{6BD5212F-45C2-4D00-A4C0-8923548B8493}" type="presParOf" srcId="{2DEE9862-9C58-47A8-B156-B4E336CFDD16}" destId="{855EF419-239B-43FB-ACDB-00AA26824A3E}" srcOrd="2" destOrd="0" presId="urn:microsoft.com/office/officeart/2018/2/layout/IconLabelList"/>
    <dgm:cxn modelId="{1CFB10EE-17ED-41C8-9B2F-6DB05B73A86E}" type="presParOf" srcId="{1EDC065D-A29E-4496-B50F-4A6D133A8F17}" destId="{A4779919-312A-421C-8A5B-19F51D5643A7}" srcOrd="3" destOrd="0" presId="urn:microsoft.com/office/officeart/2018/2/layout/IconLabelList"/>
    <dgm:cxn modelId="{ED608F09-669A-44D2-AB0D-FF068F38DEC9}" type="presParOf" srcId="{1EDC065D-A29E-4496-B50F-4A6D133A8F17}" destId="{307E60C1-7140-4E81-9BA6-CEA1486E8260}" srcOrd="4" destOrd="0" presId="urn:microsoft.com/office/officeart/2018/2/layout/IconLabelList"/>
    <dgm:cxn modelId="{7DA00DB8-7BE9-4E23-8EC3-B60EE9C71E08}" type="presParOf" srcId="{307E60C1-7140-4E81-9BA6-CEA1486E8260}" destId="{9EF73A26-7C4C-4F36-8896-5A1B2DB5201E}" srcOrd="0" destOrd="0" presId="urn:microsoft.com/office/officeart/2018/2/layout/IconLabelList"/>
    <dgm:cxn modelId="{DC47AAC9-92EF-410A-B1C3-DCC4AA7EB639}" type="presParOf" srcId="{307E60C1-7140-4E81-9BA6-CEA1486E8260}" destId="{72B619AE-1FBB-4411-84C8-40A827EA9186}" srcOrd="1" destOrd="0" presId="urn:microsoft.com/office/officeart/2018/2/layout/IconLabelList"/>
    <dgm:cxn modelId="{09723B25-FE5D-4AF2-9344-BD54971C372B}" type="presParOf" srcId="{307E60C1-7140-4E81-9BA6-CEA1486E8260}" destId="{146AEB93-5EEB-48F2-8B9B-E6B60074C241}" srcOrd="2" destOrd="0" presId="urn:microsoft.com/office/officeart/2018/2/layout/IconLabelList"/>
    <dgm:cxn modelId="{01280E5D-4D25-4A07-9C59-5791470C7D4F}" type="presParOf" srcId="{1EDC065D-A29E-4496-B50F-4A6D133A8F17}" destId="{CB4C7979-E372-47A4-8F50-F8091E61FF85}" srcOrd="5" destOrd="0" presId="urn:microsoft.com/office/officeart/2018/2/layout/IconLabelList"/>
    <dgm:cxn modelId="{6B8A1ACB-7391-4BE6-BD19-D1104FB71D30}" type="presParOf" srcId="{1EDC065D-A29E-4496-B50F-4A6D133A8F17}" destId="{0260AB05-A0CA-4CF3-ACE2-A36C52046B7B}" srcOrd="6" destOrd="0" presId="urn:microsoft.com/office/officeart/2018/2/layout/IconLabelList"/>
    <dgm:cxn modelId="{BBD68F90-90E0-48D1-88B0-A1DA580F8343}" type="presParOf" srcId="{0260AB05-A0CA-4CF3-ACE2-A36C52046B7B}" destId="{2C6B8F3C-4088-4541-9D71-C5E7CAD06FFB}" srcOrd="0" destOrd="0" presId="urn:microsoft.com/office/officeart/2018/2/layout/IconLabelList"/>
    <dgm:cxn modelId="{9938F628-AAA5-4352-86C1-C8D2B2C4756D}" type="presParOf" srcId="{0260AB05-A0CA-4CF3-ACE2-A36C52046B7B}" destId="{32A351D5-2598-42D8-AF16-4B9EE677A8CF}" srcOrd="1" destOrd="0" presId="urn:microsoft.com/office/officeart/2018/2/layout/IconLabelList"/>
    <dgm:cxn modelId="{D41253A6-9F84-4600-8497-C80606070307}" type="presParOf" srcId="{0260AB05-A0CA-4CF3-ACE2-A36C52046B7B}" destId="{93F72527-1D6C-43B9-A8D6-AA662111CD5C}" srcOrd="2" destOrd="0" presId="urn:microsoft.com/office/officeart/2018/2/layout/IconLabelList"/>
    <dgm:cxn modelId="{F705CFE1-763B-4CC3-8460-E05DC8485D83}" type="presParOf" srcId="{1EDC065D-A29E-4496-B50F-4A6D133A8F17}" destId="{46D2BFB0-B01C-430F-85F9-62475E50A2BD}" srcOrd="7" destOrd="0" presId="urn:microsoft.com/office/officeart/2018/2/layout/IconLabelList"/>
    <dgm:cxn modelId="{4A295095-C981-4C8D-BAEA-07EAC0EE0530}" type="presParOf" srcId="{1EDC065D-A29E-4496-B50F-4A6D133A8F17}" destId="{0F9C5DFA-42AD-4F8C-8CDC-89A2776668FD}" srcOrd="8" destOrd="0" presId="urn:microsoft.com/office/officeart/2018/2/layout/IconLabelList"/>
    <dgm:cxn modelId="{440104B6-7637-4194-A6AC-E00E11C0A50A}" type="presParOf" srcId="{0F9C5DFA-42AD-4F8C-8CDC-89A2776668FD}" destId="{A8749797-7291-437B-A431-B8DE702D7771}" srcOrd="0" destOrd="0" presId="urn:microsoft.com/office/officeart/2018/2/layout/IconLabelList"/>
    <dgm:cxn modelId="{2BCE164D-58DF-4024-B351-326AB4FFC4BC}" type="presParOf" srcId="{0F9C5DFA-42AD-4F8C-8CDC-89A2776668FD}" destId="{91712BBF-D1F7-4DEB-86D1-5865A43CE9FE}" srcOrd="1" destOrd="0" presId="urn:microsoft.com/office/officeart/2018/2/layout/IconLabelList"/>
    <dgm:cxn modelId="{A5C695BD-B1F8-4DD5-B097-DB90F6281E64}" type="presParOf" srcId="{0F9C5DFA-42AD-4F8C-8CDC-89A2776668FD}" destId="{0F8D7BAF-650F-4A03-8F65-84D0974DF9D3}"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1DA3C-CD67-4EC9-A093-1A64DCA6A93F}">
      <dsp:nvSpPr>
        <dsp:cNvPr id="0" name=""/>
        <dsp:cNvSpPr/>
      </dsp:nvSpPr>
      <dsp:spPr>
        <a:xfrm>
          <a:off x="456318" y="454343"/>
          <a:ext cx="739599" cy="739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A78B95-FEAA-49B7-88FE-9352AEB1F57D}">
      <dsp:nvSpPr>
        <dsp:cNvPr id="0" name=""/>
        <dsp:cNvSpPr/>
      </dsp:nvSpPr>
      <dsp:spPr>
        <a:xfrm>
          <a:off x="4340" y="1598945"/>
          <a:ext cx="1643554" cy="155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Single Photon Emission  Computerized Tomography (SPECT)</a:t>
          </a:r>
          <a:endParaRPr lang="en-US" sz="1400" kern="1200" dirty="0"/>
        </a:p>
      </dsp:txBody>
      <dsp:txXfrm>
        <a:off x="4340" y="1598945"/>
        <a:ext cx="1643554" cy="1555277"/>
      </dsp:txXfrm>
    </dsp:sp>
    <dsp:sp modelId="{7010A170-286C-48D4-93BB-F7E030FD15EE}">
      <dsp:nvSpPr>
        <dsp:cNvPr id="0" name=""/>
        <dsp:cNvSpPr/>
      </dsp:nvSpPr>
      <dsp:spPr>
        <a:xfrm>
          <a:off x="2387494" y="454343"/>
          <a:ext cx="739599" cy="739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5EF419-239B-43FB-ACDB-00AA26824A3E}">
      <dsp:nvSpPr>
        <dsp:cNvPr id="0" name=""/>
        <dsp:cNvSpPr/>
      </dsp:nvSpPr>
      <dsp:spPr>
        <a:xfrm>
          <a:off x="1935517" y="1598945"/>
          <a:ext cx="1643554" cy="155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Left ventricular function is assessed through Myocardial Perfusion SPECT (MPS)</a:t>
          </a:r>
          <a:endParaRPr lang="en-US" sz="1400" kern="1200" dirty="0"/>
        </a:p>
      </dsp:txBody>
      <dsp:txXfrm>
        <a:off x="1935517" y="1598945"/>
        <a:ext cx="1643554" cy="1555277"/>
      </dsp:txXfrm>
    </dsp:sp>
    <dsp:sp modelId="{9EF73A26-7C4C-4F36-8896-5A1B2DB5201E}">
      <dsp:nvSpPr>
        <dsp:cNvPr id="0" name=""/>
        <dsp:cNvSpPr/>
      </dsp:nvSpPr>
      <dsp:spPr>
        <a:xfrm>
          <a:off x="4318671" y="454343"/>
          <a:ext cx="739599" cy="7395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6AEB93-5EEB-48F2-8B9B-E6B60074C241}">
      <dsp:nvSpPr>
        <dsp:cNvPr id="0" name=""/>
        <dsp:cNvSpPr/>
      </dsp:nvSpPr>
      <dsp:spPr>
        <a:xfrm>
          <a:off x="3866694" y="1598945"/>
          <a:ext cx="1643554" cy="155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The fidelity of the left ventricular function assessment is directly dependent on the quantification accuracy of the left ventricular myocardium volume.</a:t>
          </a:r>
          <a:endParaRPr lang="en-US" sz="1400" kern="1200" dirty="0"/>
        </a:p>
      </dsp:txBody>
      <dsp:txXfrm>
        <a:off x="3866694" y="1598945"/>
        <a:ext cx="1643554" cy="1555277"/>
      </dsp:txXfrm>
    </dsp:sp>
    <dsp:sp modelId="{2C6B8F3C-4088-4541-9D71-C5E7CAD06FFB}">
      <dsp:nvSpPr>
        <dsp:cNvPr id="0" name=""/>
        <dsp:cNvSpPr/>
      </dsp:nvSpPr>
      <dsp:spPr>
        <a:xfrm>
          <a:off x="6249848" y="454343"/>
          <a:ext cx="739599" cy="7395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F72527-1D6C-43B9-A8D6-AA662111CD5C}">
      <dsp:nvSpPr>
        <dsp:cNvPr id="0" name=""/>
        <dsp:cNvSpPr/>
      </dsp:nvSpPr>
      <dsp:spPr>
        <a:xfrm>
          <a:off x="5797870" y="1598945"/>
          <a:ext cx="1643554" cy="155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Manual segmentation is tedious, depends on the observer’s expertise. Supervised learning requires large number of labels, which requires specialized experts. </a:t>
          </a:r>
          <a:endParaRPr lang="en-US" sz="1400" kern="1200" dirty="0"/>
        </a:p>
      </dsp:txBody>
      <dsp:txXfrm>
        <a:off x="5797870" y="1598945"/>
        <a:ext cx="1643554" cy="1555277"/>
      </dsp:txXfrm>
    </dsp:sp>
    <dsp:sp modelId="{A8749797-7291-437B-A431-B8DE702D7771}">
      <dsp:nvSpPr>
        <dsp:cNvPr id="0" name=""/>
        <dsp:cNvSpPr/>
      </dsp:nvSpPr>
      <dsp:spPr>
        <a:xfrm>
          <a:off x="8181025" y="454343"/>
          <a:ext cx="739599" cy="7395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D7BAF-650F-4A03-8F65-84D0974DF9D3}">
      <dsp:nvSpPr>
        <dsp:cNvPr id="0" name=""/>
        <dsp:cNvSpPr/>
      </dsp:nvSpPr>
      <dsp:spPr>
        <a:xfrm>
          <a:off x="7729047" y="1598945"/>
          <a:ext cx="1643554" cy="155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The solution is self-supervised learning.</a:t>
          </a:r>
          <a:endParaRPr lang="en-US" sz="1400" kern="1200" dirty="0"/>
        </a:p>
      </dsp:txBody>
      <dsp:txXfrm>
        <a:off x="7729047" y="1598945"/>
        <a:ext cx="1643554" cy="155527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9FFCF-94C1-4977-88B3-E48C9013FEB6}" type="datetimeFigureOut">
              <a:rPr lang="en-US" smtClean="0"/>
              <a:t>6/27/2022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E48D1-FA17-4B0C-9EED-C23B2F50007B}" type="slidenum">
              <a:rPr lang="en-US" smtClean="0"/>
              <a:t>‹#›</a:t>
            </a:fld>
            <a:endParaRPr lang="en-US" dirty="0"/>
          </a:p>
        </p:txBody>
      </p:sp>
    </p:spTree>
    <p:extLst>
      <p:ext uri="{BB962C8B-B14F-4D97-AF65-F5344CB8AC3E}">
        <p14:creationId xmlns:p14="http://schemas.microsoft.com/office/powerpoint/2010/main" val="24848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563AE3-6165-477E-B4AC-9B3412918D61}"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FC2EE-FFAF-4366-98C1-43C4CEFB55EF}"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D83A05-EC24-455F-BFCB-2E55E407986A}"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BE9370-6BB7-4EF8-9E2D-9533872D284C}"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F83615-2EC9-4735-AD2E-D9457C5002CE}"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7DD6B3-3B41-49CE-98D5-AC9EE2F2F33D}" type="datetime1">
              <a:rPr lang="en-US" smtClean="0"/>
              <a:t>6/27/2022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125171-AF6E-46EE-B462-69A57C481BD1}" type="datetime1">
              <a:rPr lang="en-US" smtClean="0"/>
              <a:t>6/27/2022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78F7C-C03F-4CF0-9FC1-0AB03D8F40F3}"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6AFDB6-9594-45AB-A1B6-CD0423EFC07A}"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8CD63-1374-4A34-8074-9B66A788C7C8}"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37F04E-7C36-4823-8C8B-35A5D008BA2E}"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80FDC9-585F-41B3-9C7B-6446A15C1903}"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9C652F-1DAD-42D5-A23C-D4AEC11DFD15}" type="datetime1">
              <a:rPr lang="en-US" smtClean="0"/>
              <a:t>6/27/2022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947135-D7B7-4ADD-B6AD-D96D1D030C29}" type="datetime1">
              <a:rPr lang="en-US" smtClean="0"/>
              <a:t>6/27/2022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C6172-7614-4123-9FD1-084D61691C18}" type="datetime1">
              <a:rPr lang="en-US" smtClean="0"/>
              <a:t>6/27/2022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04FCD9-8A14-49F0-A39B-63DB602051B5}"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CAD423-9581-4C2E-BC53-589648DAFB65}"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4FB0BD-5465-47FB-B38A-091AC0FE3276}" type="datetime1">
              <a:rPr lang="en-US" smtClean="0"/>
              <a:t>6/27/2022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jpeg"/><Relationship Id="rId7" Type="http://schemas.openxmlformats.org/officeDocument/2006/relationships/diagramLayout" Target="../diagrams/layout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8626" y="64726"/>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848546"/>
            <a:ext cx="9001462" cy="1732923"/>
          </a:xfrm>
        </p:spPr>
        <p:txBody>
          <a:bodyPr>
            <a:normAutofit/>
          </a:bodyPr>
          <a:lstStyle/>
          <a:p>
            <a:r>
              <a:rPr lang="en-US" sz="3200" dirty="0">
                <a:solidFill>
                  <a:srgbClr val="FFFFFF"/>
                </a:solidFill>
              </a:rPr>
              <a:t>Volumetric Left Ventricle segmentation of MPI SPECT IMAGES with self-supervised learning</a:t>
            </a:r>
          </a:p>
        </p:txBody>
      </p:sp>
      <p:sp>
        <p:nvSpPr>
          <p:cNvPr id="3" name="Subtitle 2">
            <a:extLst>
              <a:ext uri="{FF2B5EF4-FFF2-40B4-BE49-F238E27FC236}">
                <a16:creationId xmlns:a16="http://schemas.microsoft.com/office/drawing/2014/main" id="{7C85D3CE-F0EC-43FD-844C-7302013D95CF}"/>
              </a:ext>
            </a:extLst>
          </p:cNvPr>
          <p:cNvSpPr>
            <a:spLocks noGrp="1"/>
          </p:cNvSpPr>
          <p:nvPr>
            <p:ph type="subTitle" idx="1"/>
          </p:nvPr>
        </p:nvSpPr>
        <p:spPr>
          <a:xfrm>
            <a:off x="1595269" y="5106838"/>
            <a:ext cx="9001462" cy="1216324"/>
          </a:xfrm>
        </p:spPr>
        <p:txBody>
          <a:bodyPr>
            <a:normAutofit/>
          </a:bodyPr>
          <a:lstStyle/>
          <a:p>
            <a:r>
              <a:rPr lang="en-US" dirty="0">
                <a:solidFill>
                  <a:srgbClr val="FFFFFF"/>
                </a:solidFill>
              </a:rPr>
              <a:t>Author: Kristóf Máté Horváth</a:t>
            </a:r>
          </a:p>
          <a:p>
            <a:r>
              <a:rPr lang="en-US" dirty="0">
                <a:solidFill>
                  <a:srgbClr val="FFFFFF"/>
                </a:solidFill>
              </a:rPr>
              <a:t>Supervisor: </a:t>
            </a:r>
            <a:r>
              <a:rPr lang="en-US" dirty="0" err="1">
                <a:solidFill>
                  <a:srgbClr val="FFFFFF"/>
                </a:solidFill>
              </a:rPr>
              <a:t>Ádám</a:t>
            </a:r>
            <a:r>
              <a:rPr lang="en-US" dirty="0">
                <a:solidFill>
                  <a:srgbClr val="FFFFFF"/>
                </a:solidFill>
              </a:rPr>
              <a:t> </a:t>
            </a:r>
            <a:r>
              <a:rPr lang="en-US" dirty="0" err="1">
                <a:solidFill>
                  <a:srgbClr val="FFFFFF"/>
                </a:solidFill>
              </a:rPr>
              <a:t>István</a:t>
            </a:r>
            <a:r>
              <a:rPr lang="en-US" dirty="0">
                <a:solidFill>
                  <a:srgbClr val="FFFFFF"/>
                </a:solidFill>
              </a:rPr>
              <a:t> </a:t>
            </a:r>
            <a:r>
              <a:rPr lang="en-US" dirty="0" err="1">
                <a:solidFill>
                  <a:srgbClr val="FFFFFF"/>
                </a:solidFill>
              </a:rPr>
              <a:t>Szűcs</a:t>
            </a:r>
            <a:endParaRPr lang="en-US" dirty="0">
              <a:solidFill>
                <a:srgbClr val="FFFFFF"/>
              </a:solidFill>
            </a:endParaRPr>
          </a:p>
        </p:txBody>
      </p:sp>
    </p:spTree>
    <p:extLst>
      <p:ext uri="{BB962C8B-B14F-4D97-AF65-F5344CB8AC3E}">
        <p14:creationId xmlns:p14="http://schemas.microsoft.com/office/powerpoint/2010/main" val="69692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265200"/>
            <a:ext cx="9001462" cy="539275"/>
          </a:xfrm>
        </p:spPr>
        <p:txBody>
          <a:bodyPr>
            <a:normAutofit/>
          </a:bodyPr>
          <a:lstStyle/>
          <a:p>
            <a:r>
              <a:rPr lang="en-US" sz="3000" dirty="0">
                <a:solidFill>
                  <a:srgbClr val="FFFFFF"/>
                </a:solidFill>
                <a:latin typeface="+mn-lt"/>
              </a:rPr>
              <a:t>U-Net for image segmentation</a:t>
            </a:r>
          </a:p>
        </p:txBody>
      </p:sp>
      <p:pic>
        <p:nvPicPr>
          <p:cNvPr id="6" name="Picture 5">
            <a:extLst>
              <a:ext uri="{FF2B5EF4-FFF2-40B4-BE49-F238E27FC236}">
                <a16:creationId xmlns:a16="http://schemas.microsoft.com/office/drawing/2014/main" id="{F56B7D16-DAA8-92B5-752D-FE5B76DE949D}"/>
              </a:ext>
            </a:extLst>
          </p:cNvPr>
          <p:cNvPicPr>
            <a:picLocks noChangeAspect="1"/>
          </p:cNvPicPr>
          <p:nvPr/>
        </p:nvPicPr>
        <p:blipFill>
          <a:blip r:embed="rId3"/>
          <a:stretch>
            <a:fillRect/>
          </a:stretch>
        </p:blipFill>
        <p:spPr>
          <a:xfrm>
            <a:off x="261093" y="2384315"/>
            <a:ext cx="5507774" cy="3645203"/>
          </a:xfrm>
          <a:prstGeom prst="rect">
            <a:avLst/>
          </a:prstGeom>
        </p:spPr>
      </p:pic>
      <p:sp>
        <p:nvSpPr>
          <p:cNvPr id="4" name="TextBox 3">
            <a:extLst>
              <a:ext uri="{FF2B5EF4-FFF2-40B4-BE49-F238E27FC236}">
                <a16:creationId xmlns:a16="http://schemas.microsoft.com/office/drawing/2014/main" id="{D4307FB6-C44E-D0E5-04D4-4B6933C056B0}"/>
              </a:ext>
            </a:extLst>
          </p:cNvPr>
          <p:cNvSpPr txBox="1"/>
          <p:nvPr/>
        </p:nvSpPr>
        <p:spPr>
          <a:xfrm>
            <a:off x="254000" y="955040"/>
            <a:ext cx="11551920" cy="1323439"/>
          </a:xfrm>
          <a:prstGeom prst="rect">
            <a:avLst/>
          </a:prstGeom>
          <a:noFill/>
        </p:spPr>
        <p:txBody>
          <a:bodyPr wrap="square" rtlCol="0">
            <a:spAutoFit/>
          </a:bodyPr>
          <a:lstStyle/>
          <a:p>
            <a:r>
              <a:rPr lang="en-GB" sz="1600" dirty="0"/>
              <a:t>U-Net consists of an encoder path on the left, a bottleneck layer on the bottom, and a decoder path on the right on the image.</a:t>
            </a:r>
          </a:p>
          <a:p>
            <a:endParaRPr lang="en-GB" sz="1600" dirty="0"/>
          </a:p>
          <a:p>
            <a:r>
              <a:rPr lang="en-GB" sz="1600" dirty="0"/>
              <a:t>The encoding path / contractive path provides down-sampling with max-pooling layers, while at the same time the feature channels are doubled at each level.</a:t>
            </a:r>
          </a:p>
        </p:txBody>
      </p:sp>
      <p:sp>
        <p:nvSpPr>
          <p:cNvPr id="5" name="TextBox 4">
            <a:extLst>
              <a:ext uri="{FF2B5EF4-FFF2-40B4-BE49-F238E27FC236}">
                <a16:creationId xmlns:a16="http://schemas.microsoft.com/office/drawing/2014/main" id="{25A38869-8CBD-AF38-CD2E-32DB315ECF99}"/>
              </a:ext>
            </a:extLst>
          </p:cNvPr>
          <p:cNvSpPr txBox="1"/>
          <p:nvPr/>
        </p:nvSpPr>
        <p:spPr>
          <a:xfrm>
            <a:off x="6029960" y="2240925"/>
            <a:ext cx="5963920" cy="4278094"/>
          </a:xfrm>
          <a:prstGeom prst="rect">
            <a:avLst/>
          </a:prstGeom>
          <a:noFill/>
        </p:spPr>
        <p:txBody>
          <a:bodyPr wrap="square" rtlCol="0">
            <a:spAutoFit/>
          </a:bodyPr>
          <a:lstStyle/>
          <a:p>
            <a:r>
              <a:rPr lang="en-GB" sz="1600" dirty="0"/>
              <a:t>The decoding path / expansive path increases the resolution of the down-sampled image by up-sampling, which reduces the number of feature maps at each level by half.</a:t>
            </a:r>
          </a:p>
          <a:p>
            <a:endParaRPr lang="en-GB" sz="1600" dirty="0"/>
          </a:p>
          <a:p>
            <a:r>
              <a:rPr lang="en-GB" sz="1600" dirty="0"/>
              <a:t>The high-resolution feature maps from the same level of the contractive path are concatenated together with the up-sampled feature maps – this information propagation serves localization – implemented via Skip Connections.</a:t>
            </a:r>
          </a:p>
          <a:p>
            <a:endParaRPr lang="en-GB" sz="1600" dirty="0"/>
          </a:p>
          <a:p>
            <a:r>
              <a:rPr lang="en-GB" sz="1600" dirty="0"/>
              <a:t>The number of feature maps at the end of the expansive path are reduced by 1x1 convolutions. </a:t>
            </a:r>
          </a:p>
          <a:p>
            <a:endParaRPr lang="en-GB" sz="1600" dirty="0"/>
          </a:p>
          <a:p>
            <a:r>
              <a:rPr lang="en-GB" sz="1600" dirty="0"/>
              <a:t>The output segmentation map of the network consists of as many channels as the number of classes are. </a:t>
            </a:r>
          </a:p>
          <a:p>
            <a:endParaRPr lang="en-GB" sz="1600" dirty="0"/>
          </a:p>
          <a:p>
            <a:r>
              <a:rPr lang="en-GB" sz="1600" dirty="0"/>
              <a:t>The architecture design yields a roughly symmetric architecture.</a:t>
            </a:r>
          </a:p>
        </p:txBody>
      </p:sp>
    </p:spTree>
    <p:extLst>
      <p:ext uri="{BB962C8B-B14F-4D97-AF65-F5344CB8AC3E}">
        <p14:creationId xmlns:p14="http://schemas.microsoft.com/office/powerpoint/2010/main" val="379400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E9F161E-5583-855F-2A9F-C56F10CA94FB}"/>
              </a:ext>
            </a:extLst>
          </p:cNvPr>
          <p:cNvSpPr txBox="1">
            <a:spLocks/>
          </p:cNvSpPr>
          <p:nvPr/>
        </p:nvSpPr>
        <p:spPr>
          <a:xfrm>
            <a:off x="1595269" y="265200"/>
            <a:ext cx="9001462" cy="539275"/>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3000" dirty="0">
                <a:solidFill>
                  <a:srgbClr val="FFFFFF"/>
                </a:solidFill>
                <a:latin typeface="+mn-lt"/>
              </a:rPr>
              <a:t>3D U-Net for VOLUMETRIC segmentation</a:t>
            </a:r>
          </a:p>
        </p:txBody>
      </p:sp>
      <p:pic>
        <p:nvPicPr>
          <p:cNvPr id="8" name="Picture 7">
            <a:extLst>
              <a:ext uri="{FF2B5EF4-FFF2-40B4-BE49-F238E27FC236}">
                <a16:creationId xmlns:a16="http://schemas.microsoft.com/office/drawing/2014/main" id="{FF1D83FB-C48D-AEA8-9B09-334EFBAB6DA2}"/>
              </a:ext>
            </a:extLst>
          </p:cNvPr>
          <p:cNvPicPr>
            <a:picLocks noChangeAspect="1"/>
          </p:cNvPicPr>
          <p:nvPr/>
        </p:nvPicPr>
        <p:blipFill>
          <a:blip r:embed="rId3"/>
          <a:stretch>
            <a:fillRect/>
          </a:stretch>
        </p:blipFill>
        <p:spPr>
          <a:xfrm>
            <a:off x="364980" y="3154425"/>
            <a:ext cx="6025659" cy="3329286"/>
          </a:xfrm>
          <a:prstGeom prst="rect">
            <a:avLst/>
          </a:prstGeom>
        </p:spPr>
      </p:pic>
      <p:sp>
        <p:nvSpPr>
          <p:cNvPr id="10" name="TextBox 9">
            <a:extLst>
              <a:ext uri="{FF2B5EF4-FFF2-40B4-BE49-F238E27FC236}">
                <a16:creationId xmlns:a16="http://schemas.microsoft.com/office/drawing/2014/main" id="{A4510750-AE0A-E1C5-610D-7597E4BA45D0}"/>
              </a:ext>
            </a:extLst>
          </p:cNvPr>
          <p:cNvSpPr txBox="1"/>
          <p:nvPr/>
        </p:nvSpPr>
        <p:spPr>
          <a:xfrm>
            <a:off x="599440" y="1056640"/>
            <a:ext cx="11094720" cy="1754326"/>
          </a:xfrm>
          <a:prstGeom prst="rect">
            <a:avLst/>
          </a:prstGeom>
          <a:noFill/>
        </p:spPr>
        <p:txBody>
          <a:bodyPr wrap="square" rtlCol="0">
            <a:spAutoFit/>
          </a:bodyPr>
          <a:lstStyle/>
          <a:p>
            <a:r>
              <a:rPr lang="en-GB" dirty="0"/>
              <a:t>Generalization from 2D image segmentation to 3D volumetric segmentation.</a:t>
            </a:r>
          </a:p>
          <a:p>
            <a:endParaRPr lang="en-GB" dirty="0"/>
          </a:p>
          <a:p>
            <a:r>
              <a:rPr lang="en-GB" dirty="0"/>
              <a:t>Medical images consist of several slices – the 3D spatial context must be understood to provide accurate 3D segmentations.</a:t>
            </a:r>
          </a:p>
          <a:p>
            <a:endParaRPr lang="en-GB" dirty="0"/>
          </a:p>
          <a:p>
            <a:r>
              <a:rPr lang="en-GB" dirty="0"/>
              <a:t>The 3D U-Net architecture replaces the 2D convolutional layers to their 3D counterparts.</a:t>
            </a:r>
          </a:p>
        </p:txBody>
      </p:sp>
      <p:sp>
        <p:nvSpPr>
          <p:cNvPr id="11" name="TextBox 10">
            <a:extLst>
              <a:ext uri="{FF2B5EF4-FFF2-40B4-BE49-F238E27FC236}">
                <a16:creationId xmlns:a16="http://schemas.microsoft.com/office/drawing/2014/main" id="{1ADE0F20-096A-A138-D4A3-C519FC953795}"/>
              </a:ext>
            </a:extLst>
          </p:cNvPr>
          <p:cNvSpPr txBox="1"/>
          <p:nvPr/>
        </p:nvSpPr>
        <p:spPr>
          <a:xfrm>
            <a:off x="6755619" y="2943829"/>
            <a:ext cx="5060460" cy="3693319"/>
          </a:xfrm>
          <a:prstGeom prst="rect">
            <a:avLst/>
          </a:prstGeom>
          <a:noFill/>
        </p:spPr>
        <p:txBody>
          <a:bodyPr wrap="square" rtlCol="0">
            <a:spAutoFit/>
          </a:bodyPr>
          <a:lstStyle/>
          <a:p>
            <a:r>
              <a:rPr lang="en-GB" dirty="0"/>
              <a:t>The network takes a 3D volume as its input, which is passed through its 3D convolutional, max-pooling and up-sampling layers.</a:t>
            </a:r>
          </a:p>
          <a:p>
            <a:endParaRPr lang="en-GB" dirty="0"/>
          </a:p>
          <a:p>
            <a:r>
              <a:rPr lang="en-GB" dirty="0"/>
              <a:t>Batch Normalization (BN) layers were also introduced  (in the original paper) before each </a:t>
            </a:r>
            <a:r>
              <a:rPr lang="en-GB" dirty="0" err="1"/>
              <a:t>ReLU</a:t>
            </a:r>
            <a:r>
              <a:rPr lang="en-GB" dirty="0"/>
              <a:t> activation function in the convolutional blocks to ensure faster convergence.</a:t>
            </a:r>
          </a:p>
          <a:p>
            <a:endParaRPr lang="en-GB" dirty="0"/>
          </a:p>
          <a:p>
            <a:r>
              <a:rPr lang="en-GB" dirty="0"/>
              <a:t>BN layers normalize the data in each batch with respect to the mean and standard deviation of the batch.</a:t>
            </a:r>
          </a:p>
        </p:txBody>
      </p:sp>
    </p:spTree>
    <p:extLst>
      <p:ext uri="{BB962C8B-B14F-4D97-AF65-F5344CB8AC3E}">
        <p14:creationId xmlns:p14="http://schemas.microsoft.com/office/powerpoint/2010/main" val="147244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E9F161E-5583-855F-2A9F-C56F10CA94FB}"/>
              </a:ext>
            </a:extLst>
          </p:cNvPr>
          <p:cNvSpPr txBox="1">
            <a:spLocks/>
          </p:cNvSpPr>
          <p:nvPr/>
        </p:nvSpPr>
        <p:spPr>
          <a:xfrm>
            <a:off x="1595269" y="265200"/>
            <a:ext cx="9001462" cy="5392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3000" dirty="0">
                <a:solidFill>
                  <a:srgbClr val="FFFFFF"/>
                </a:solidFill>
                <a:latin typeface="+mn-lt"/>
              </a:rPr>
              <a:t>3D U-Net FOR SSL</a:t>
            </a:r>
          </a:p>
        </p:txBody>
      </p:sp>
      <p:sp>
        <p:nvSpPr>
          <p:cNvPr id="10" name="TextBox 9">
            <a:extLst>
              <a:ext uri="{FF2B5EF4-FFF2-40B4-BE49-F238E27FC236}">
                <a16:creationId xmlns:a16="http://schemas.microsoft.com/office/drawing/2014/main" id="{A4510750-AE0A-E1C5-610D-7597E4BA45D0}"/>
              </a:ext>
            </a:extLst>
          </p:cNvPr>
          <p:cNvSpPr txBox="1"/>
          <p:nvPr/>
        </p:nvSpPr>
        <p:spPr>
          <a:xfrm>
            <a:off x="548640" y="1056639"/>
            <a:ext cx="11094720" cy="2554545"/>
          </a:xfrm>
          <a:prstGeom prst="rect">
            <a:avLst/>
          </a:prstGeom>
          <a:noFill/>
        </p:spPr>
        <p:txBody>
          <a:bodyPr wrap="square" rtlCol="0">
            <a:spAutoFit/>
          </a:bodyPr>
          <a:lstStyle/>
          <a:p>
            <a:r>
              <a:rPr lang="en-GB" sz="1600" dirty="0"/>
              <a:t>Pretext task:</a:t>
            </a:r>
          </a:p>
          <a:p>
            <a:endParaRPr lang="en-GB" sz="1600" dirty="0"/>
          </a:p>
          <a:p>
            <a:r>
              <a:rPr lang="en-GB" sz="1600" dirty="0"/>
              <a:t>The encoder of the 3D U-Net is extracted and on top of it, 2 Dense layers are added with </a:t>
            </a:r>
            <a:r>
              <a:rPr lang="en-GB" sz="1600" dirty="0" err="1"/>
              <a:t>PReLU</a:t>
            </a:r>
            <a:r>
              <a:rPr lang="en-GB" sz="1600" dirty="0"/>
              <a:t> activation functions and different Normalization Layers are tested between the layers.</a:t>
            </a:r>
          </a:p>
          <a:p>
            <a:endParaRPr lang="en-GB" sz="1600" dirty="0"/>
          </a:p>
          <a:p>
            <a:r>
              <a:rPr lang="en-GB" sz="1600" dirty="0"/>
              <a:t>Between the last Convolutional block and the first Dense layer, a “Reduction Factor” hyperparameter defines the number of input neurons for the Dense layer.</a:t>
            </a:r>
          </a:p>
          <a:p>
            <a:endParaRPr lang="en-GB" sz="1600" dirty="0"/>
          </a:p>
          <a:p>
            <a:r>
              <a:rPr lang="en-GB" sz="1600" dirty="0"/>
              <a:t>3D patches are extracted for the SSL algorithms from the 3x3 grid.</a:t>
            </a:r>
          </a:p>
          <a:p>
            <a:endParaRPr lang="en-GB" sz="1600" dirty="0"/>
          </a:p>
        </p:txBody>
      </p:sp>
      <p:graphicFrame>
        <p:nvGraphicFramePr>
          <p:cNvPr id="3" name="Object 2">
            <a:extLst>
              <a:ext uri="{FF2B5EF4-FFF2-40B4-BE49-F238E27FC236}">
                <a16:creationId xmlns:a16="http://schemas.microsoft.com/office/drawing/2014/main" id="{698E9485-4065-D56A-982F-F1FD7067F348}"/>
              </a:ext>
            </a:extLst>
          </p:cNvPr>
          <p:cNvGraphicFramePr>
            <a:graphicFrameLocks noChangeAspect="1"/>
          </p:cNvGraphicFramePr>
          <p:nvPr>
            <p:extLst>
              <p:ext uri="{D42A27DB-BD31-4B8C-83A1-F6EECF244321}">
                <p14:modId xmlns:p14="http://schemas.microsoft.com/office/powerpoint/2010/main" val="1232006386"/>
              </p:ext>
            </p:extLst>
          </p:nvPr>
        </p:nvGraphicFramePr>
        <p:xfrm>
          <a:off x="548640" y="3817114"/>
          <a:ext cx="5235575" cy="2775686"/>
        </p:xfrm>
        <a:graphic>
          <a:graphicData uri="http://schemas.openxmlformats.org/presentationml/2006/ole">
            <mc:AlternateContent xmlns:mc="http://schemas.openxmlformats.org/markup-compatibility/2006">
              <mc:Choice xmlns:v="urn:schemas-microsoft-com:vml" Requires="v">
                <p:oleObj name="Bitmap Image" r:id="rId3" imgW="6000840" imgH="3181320" progId="Paint.Picture">
                  <p:embed/>
                </p:oleObj>
              </mc:Choice>
              <mc:Fallback>
                <p:oleObj name="Bitmap Image" r:id="rId3" imgW="6000840" imgH="3181320" progId="Paint.Picture">
                  <p:embed/>
                  <p:pic>
                    <p:nvPicPr>
                      <p:cNvPr id="0" name=""/>
                      <p:cNvPicPr/>
                      <p:nvPr/>
                    </p:nvPicPr>
                    <p:blipFill>
                      <a:blip r:embed="rId4"/>
                      <a:stretch>
                        <a:fillRect/>
                      </a:stretch>
                    </p:blipFill>
                    <p:spPr>
                      <a:xfrm>
                        <a:off x="548640" y="3817114"/>
                        <a:ext cx="5235575" cy="2775686"/>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770939AF-B7D5-5E4D-2F07-3B82286510A2}"/>
              </a:ext>
            </a:extLst>
          </p:cNvPr>
          <p:cNvSpPr txBox="1"/>
          <p:nvPr/>
        </p:nvSpPr>
        <p:spPr>
          <a:xfrm>
            <a:off x="6206172" y="3446274"/>
            <a:ext cx="5760720" cy="3293209"/>
          </a:xfrm>
          <a:prstGeom prst="rect">
            <a:avLst/>
          </a:prstGeom>
          <a:noFill/>
        </p:spPr>
        <p:txBody>
          <a:bodyPr wrap="square" rtlCol="0">
            <a:spAutoFit/>
          </a:bodyPr>
          <a:lstStyle/>
          <a:p>
            <a:r>
              <a:rPr lang="en-GB" sz="1600" dirty="0"/>
              <a:t>Target task:</a:t>
            </a:r>
          </a:p>
          <a:p>
            <a:endParaRPr lang="en-GB" sz="1600" dirty="0"/>
          </a:p>
          <a:p>
            <a:r>
              <a:rPr lang="en-GB" sz="1600" dirty="0"/>
              <a:t>Take the trained 3D U-Net encoder (without the dense layers).</a:t>
            </a:r>
          </a:p>
          <a:p>
            <a:endParaRPr lang="en-GB" sz="1600" dirty="0"/>
          </a:p>
          <a:p>
            <a:r>
              <a:rPr lang="en-GB" sz="1600" dirty="0"/>
              <a:t>Initialize a new 3D U-Net (with the same parameter configurations as the trained encoder), and replace its encoder with the trained one.</a:t>
            </a:r>
          </a:p>
          <a:p>
            <a:endParaRPr lang="en-GB" sz="1600" dirty="0"/>
          </a:p>
          <a:p>
            <a:r>
              <a:rPr lang="en-GB" sz="1600" dirty="0"/>
              <a:t>Experiment with different freezing levels 0 – </a:t>
            </a:r>
            <a:r>
              <a:rPr lang="en-GB" sz="1600" dirty="0" err="1"/>
              <a:t>max_depth</a:t>
            </a:r>
            <a:r>
              <a:rPr lang="en-GB" sz="1600" dirty="0"/>
              <a:t>.</a:t>
            </a:r>
          </a:p>
          <a:p>
            <a:r>
              <a:rPr lang="en-GB" sz="1600" dirty="0"/>
              <a:t>If good performance is obtained with all of the layers frozen, the learned features are great (although can be task specific).</a:t>
            </a:r>
          </a:p>
        </p:txBody>
      </p:sp>
    </p:spTree>
    <p:extLst>
      <p:ext uri="{BB962C8B-B14F-4D97-AF65-F5344CB8AC3E}">
        <p14:creationId xmlns:p14="http://schemas.microsoft.com/office/powerpoint/2010/main" val="122723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5610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aphicFrame>
        <p:nvGraphicFramePr>
          <p:cNvPr id="9" name="Object 8">
            <a:extLst>
              <a:ext uri="{FF2B5EF4-FFF2-40B4-BE49-F238E27FC236}">
                <a16:creationId xmlns:a16="http://schemas.microsoft.com/office/drawing/2014/main" id="{0D89154E-B7C2-DCDB-5D79-49E6C4E469EF}"/>
              </a:ext>
            </a:extLst>
          </p:cNvPr>
          <p:cNvGraphicFramePr>
            <a:graphicFrameLocks noChangeAspect="1"/>
          </p:cNvGraphicFramePr>
          <p:nvPr>
            <p:extLst>
              <p:ext uri="{D42A27DB-BD31-4B8C-83A1-F6EECF244321}">
                <p14:modId xmlns:p14="http://schemas.microsoft.com/office/powerpoint/2010/main" val="276985804"/>
              </p:ext>
            </p:extLst>
          </p:nvPr>
        </p:nvGraphicFramePr>
        <p:xfrm>
          <a:off x="247533" y="1759779"/>
          <a:ext cx="6325987" cy="1669221"/>
        </p:xfrm>
        <a:graphic>
          <a:graphicData uri="http://schemas.openxmlformats.org/presentationml/2006/ole">
            <mc:AlternateContent xmlns:mc="http://schemas.openxmlformats.org/markup-compatibility/2006">
              <mc:Choice xmlns:v="urn:schemas-microsoft-com:vml" Requires="v">
                <p:oleObj name="Bitmap Image" r:id="rId4" imgW="12563640" imgH="3314880" progId="Paint.Picture">
                  <p:embed/>
                </p:oleObj>
              </mc:Choice>
              <mc:Fallback>
                <p:oleObj name="Bitmap Image" r:id="rId4" imgW="12563640" imgH="3314880" progId="Paint.Picture">
                  <p:embed/>
                  <p:pic>
                    <p:nvPicPr>
                      <p:cNvPr id="0" name=""/>
                      <p:cNvPicPr/>
                      <p:nvPr/>
                    </p:nvPicPr>
                    <p:blipFill>
                      <a:blip r:embed="rId5"/>
                      <a:stretch>
                        <a:fillRect/>
                      </a:stretch>
                    </p:blipFill>
                    <p:spPr>
                      <a:xfrm>
                        <a:off x="247533" y="1759779"/>
                        <a:ext cx="6325987" cy="1669221"/>
                      </a:xfrm>
                      <a:prstGeom prst="rect">
                        <a:avLst/>
                      </a:prstGeom>
                    </p:spPr>
                  </p:pic>
                </p:oleObj>
              </mc:Fallback>
            </mc:AlternateContent>
          </a:graphicData>
        </a:graphic>
      </p:graphicFrame>
      <p:sp>
        <p:nvSpPr>
          <p:cNvPr id="12" name="Title 1">
            <a:extLst>
              <a:ext uri="{FF2B5EF4-FFF2-40B4-BE49-F238E27FC236}">
                <a16:creationId xmlns:a16="http://schemas.microsoft.com/office/drawing/2014/main" id="{CB3C640D-A53A-CC54-CFBD-93D9939A8026}"/>
              </a:ext>
            </a:extLst>
          </p:cNvPr>
          <p:cNvSpPr>
            <a:spLocks noGrp="1"/>
          </p:cNvSpPr>
          <p:nvPr>
            <p:ph type="ctrTitle"/>
          </p:nvPr>
        </p:nvSpPr>
        <p:spPr>
          <a:xfrm>
            <a:off x="1827488" y="54070"/>
            <a:ext cx="7853531" cy="889333"/>
          </a:xfrm>
        </p:spPr>
        <p:txBody>
          <a:bodyPr>
            <a:normAutofit/>
          </a:bodyPr>
          <a:lstStyle/>
          <a:p>
            <a:r>
              <a:rPr lang="en-US" sz="3000" dirty="0">
                <a:solidFill>
                  <a:srgbClr val="FFFFFF"/>
                </a:solidFill>
              </a:rPr>
              <a:t>Labeling</a:t>
            </a:r>
          </a:p>
        </p:txBody>
      </p:sp>
      <p:pic>
        <p:nvPicPr>
          <p:cNvPr id="11" name="Picture 10" descr="A picture containing schematic&#10;&#10;Description automatically generated">
            <a:extLst>
              <a:ext uri="{FF2B5EF4-FFF2-40B4-BE49-F238E27FC236}">
                <a16:creationId xmlns:a16="http://schemas.microsoft.com/office/drawing/2014/main" id="{89E8A11C-DF5D-D454-F209-0D23B7274BDF}"/>
              </a:ext>
            </a:extLst>
          </p:cNvPr>
          <p:cNvPicPr>
            <a:picLocks noChangeAspect="1"/>
          </p:cNvPicPr>
          <p:nvPr/>
        </p:nvPicPr>
        <p:blipFill>
          <a:blip r:embed="rId6"/>
          <a:stretch>
            <a:fillRect/>
          </a:stretch>
        </p:blipFill>
        <p:spPr>
          <a:xfrm>
            <a:off x="247533" y="4376173"/>
            <a:ext cx="6325987" cy="1534654"/>
          </a:xfrm>
          <a:prstGeom prst="rect">
            <a:avLst/>
          </a:prstGeom>
        </p:spPr>
      </p:pic>
      <p:sp>
        <p:nvSpPr>
          <p:cNvPr id="2" name="TextBox 1">
            <a:extLst>
              <a:ext uri="{FF2B5EF4-FFF2-40B4-BE49-F238E27FC236}">
                <a16:creationId xmlns:a16="http://schemas.microsoft.com/office/drawing/2014/main" id="{C2BF98A8-DB62-E61D-D456-9235B410D149}"/>
              </a:ext>
            </a:extLst>
          </p:cNvPr>
          <p:cNvSpPr txBox="1"/>
          <p:nvPr/>
        </p:nvSpPr>
        <p:spPr>
          <a:xfrm>
            <a:off x="6924030" y="1638544"/>
            <a:ext cx="4917440" cy="4524315"/>
          </a:xfrm>
          <a:prstGeom prst="rect">
            <a:avLst/>
          </a:prstGeom>
          <a:noFill/>
        </p:spPr>
        <p:txBody>
          <a:bodyPr wrap="square" rtlCol="0">
            <a:spAutoFit/>
          </a:bodyPr>
          <a:lstStyle/>
          <a:p>
            <a:r>
              <a:rPr lang="en-GB" dirty="0"/>
              <a:t>Open Source Software – 3D Slicer</a:t>
            </a:r>
          </a:p>
          <a:p>
            <a:endParaRPr lang="en-GB" dirty="0"/>
          </a:p>
          <a:p>
            <a:r>
              <a:rPr lang="en-GB" dirty="0"/>
              <a:t>Widely used for medical research</a:t>
            </a:r>
          </a:p>
          <a:p>
            <a:endParaRPr lang="en-GB" dirty="0"/>
          </a:p>
          <a:p>
            <a:r>
              <a:rPr lang="en-GB" dirty="0"/>
              <a:t>Two segmentations maps are defined on a few slices: </a:t>
            </a:r>
          </a:p>
          <a:p>
            <a:endParaRPr lang="en-GB" dirty="0"/>
          </a:p>
          <a:p>
            <a:pPr marL="285750" indent="-285750">
              <a:buFontTx/>
              <a:buChar char="-"/>
            </a:pPr>
            <a:r>
              <a:rPr lang="en-GB" dirty="0"/>
              <a:t>Seeds on area of interest </a:t>
            </a:r>
          </a:p>
          <a:p>
            <a:pPr marL="285750" indent="-285750">
              <a:buFontTx/>
              <a:buChar char="-"/>
            </a:pPr>
            <a:r>
              <a:rPr lang="en-GB" dirty="0"/>
              <a:t>Seeds outside of area of interest</a:t>
            </a:r>
          </a:p>
          <a:p>
            <a:pPr marL="285750" indent="-285750">
              <a:buFontTx/>
              <a:buChar char="-"/>
            </a:pPr>
            <a:endParaRPr lang="en-GB" dirty="0"/>
          </a:p>
          <a:p>
            <a:r>
              <a:rPr lang="en-GB" dirty="0"/>
              <a:t>“Grow from seeds” built in algorithm – expands the area of interest based on pixel intensities.</a:t>
            </a:r>
          </a:p>
          <a:p>
            <a:endParaRPr lang="en-GB" dirty="0"/>
          </a:p>
          <a:p>
            <a:r>
              <a:rPr lang="en-GB" dirty="0"/>
              <a:t>The resulting 3D binary mask can be exported.</a:t>
            </a:r>
          </a:p>
        </p:txBody>
      </p:sp>
    </p:spTree>
    <p:extLst>
      <p:ext uri="{BB962C8B-B14F-4D97-AF65-F5344CB8AC3E}">
        <p14:creationId xmlns:p14="http://schemas.microsoft.com/office/powerpoint/2010/main" val="273197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388853" y="241539"/>
            <a:ext cx="9682331" cy="776378"/>
          </a:xfrm>
        </p:spPr>
        <p:txBody>
          <a:bodyPr>
            <a:normAutofit fontScale="90000"/>
          </a:bodyPr>
          <a:lstStyle/>
          <a:p>
            <a:r>
              <a:rPr lang="en-US" dirty="0">
                <a:solidFill>
                  <a:srgbClr val="FFFFFF"/>
                </a:solidFill>
              </a:rPr>
              <a:t>Exploratory Data analysis</a:t>
            </a:r>
          </a:p>
        </p:txBody>
      </p:sp>
      <p:sp>
        <p:nvSpPr>
          <p:cNvPr id="4" name="TextBox 3">
            <a:extLst>
              <a:ext uri="{FF2B5EF4-FFF2-40B4-BE49-F238E27FC236}">
                <a16:creationId xmlns:a16="http://schemas.microsoft.com/office/drawing/2014/main" id="{FD267040-5236-F8AB-C15C-4CA50CEFF673}"/>
              </a:ext>
            </a:extLst>
          </p:cNvPr>
          <p:cNvSpPr txBox="1"/>
          <p:nvPr/>
        </p:nvSpPr>
        <p:spPr>
          <a:xfrm>
            <a:off x="916146" y="1150762"/>
            <a:ext cx="10627743" cy="5632311"/>
          </a:xfrm>
          <a:prstGeom prst="rect">
            <a:avLst/>
          </a:prstGeom>
          <a:noFill/>
        </p:spPr>
        <p:txBody>
          <a:bodyPr wrap="square" rtlCol="0">
            <a:spAutoFit/>
          </a:bodyPr>
          <a:lstStyle/>
          <a:p>
            <a:r>
              <a:rPr lang="en-GB" dirty="0"/>
              <a:t>Data set contained 102 patients, 10 were chosen randomly were annotated with 3D Slicer.</a:t>
            </a:r>
          </a:p>
          <a:p>
            <a:endParaRPr lang="en-GB" dirty="0"/>
          </a:p>
          <a:p>
            <a:r>
              <a:rPr lang="en-GB" dirty="0"/>
              <a:t>3D SPECT volumes had a width and height dimensions of 64, 128, 62 or 81 pixels.</a:t>
            </a:r>
          </a:p>
          <a:p>
            <a:endParaRPr lang="en-GB" dirty="0"/>
          </a:p>
          <a:p>
            <a:r>
              <a:rPr lang="en-GB" dirty="0"/>
              <a:t>Min. and Max. number of slices in the volumes were 17 and 128, Mean was 56.</a:t>
            </a:r>
          </a:p>
          <a:p>
            <a:endParaRPr lang="en-GB" dirty="0"/>
          </a:p>
          <a:p>
            <a:r>
              <a:rPr lang="en-GB" dirty="0"/>
              <a:t>Annotated volumes: </a:t>
            </a:r>
          </a:p>
          <a:p>
            <a:endParaRPr lang="en-GB" dirty="0"/>
          </a:p>
          <a:p>
            <a:r>
              <a:rPr lang="en-GB" dirty="0"/>
              <a:t>Positive slices – at least one pixel belongs to the target class (left ventricle of the heart)</a:t>
            </a:r>
          </a:p>
          <a:p>
            <a:endParaRPr lang="en-GB" dirty="0"/>
          </a:p>
          <a:p>
            <a:r>
              <a:rPr lang="en-GB" dirty="0"/>
              <a:t>Ratio of positive slices was 26.5% on average, Min. and Max. values were 12.5% and 64.7%.</a:t>
            </a:r>
          </a:p>
          <a:p>
            <a:endParaRPr lang="en-GB" dirty="0"/>
          </a:p>
          <a:p>
            <a:r>
              <a:rPr lang="en-GB" dirty="0"/>
              <a:t>Ratio of positive pixels was 0.7% on average, Min. and Max. values were 0.1% and 2% among the volumes.</a:t>
            </a:r>
          </a:p>
          <a:p>
            <a:endParaRPr lang="en-GB" dirty="0"/>
          </a:p>
          <a:p>
            <a:r>
              <a:rPr lang="en-GB" dirty="0"/>
              <a:t>The statistics indicated extreme class imbalance!</a:t>
            </a:r>
          </a:p>
          <a:p>
            <a:endParaRPr lang="en-GB" dirty="0"/>
          </a:p>
          <a:p>
            <a:r>
              <a:rPr lang="en-GB" dirty="0"/>
              <a:t>Medical images contain a lot of noise. The order of the axes was not standardized – had to be manually adjusted for each patient to have an order of (C, W, H, D) – channels, width, height and depth.</a:t>
            </a:r>
          </a:p>
        </p:txBody>
      </p:sp>
    </p:spTree>
    <p:extLst>
      <p:ext uri="{BB962C8B-B14F-4D97-AF65-F5344CB8AC3E}">
        <p14:creationId xmlns:p14="http://schemas.microsoft.com/office/powerpoint/2010/main" val="810090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4816842"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20" y="277010"/>
            <a:ext cx="5102052" cy="654677"/>
          </a:xfrm>
        </p:spPr>
        <p:txBody>
          <a:bodyPr>
            <a:normAutofit/>
          </a:bodyPr>
          <a:lstStyle/>
          <a:p>
            <a:r>
              <a:rPr lang="en-US" sz="3000" dirty="0">
                <a:solidFill>
                  <a:srgbClr val="FFFFFF"/>
                </a:solidFill>
              </a:rPr>
              <a:t>Preprocessing</a:t>
            </a:r>
          </a:p>
        </p:txBody>
      </p:sp>
      <p:pic>
        <p:nvPicPr>
          <p:cNvPr id="6" name="Picture 5">
            <a:extLst>
              <a:ext uri="{FF2B5EF4-FFF2-40B4-BE49-F238E27FC236}">
                <a16:creationId xmlns:a16="http://schemas.microsoft.com/office/drawing/2014/main" id="{B1BC7D49-BE70-16E7-CFB9-264C2E5FBC46}"/>
              </a:ext>
            </a:extLst>
          </p:cNvPr>
          <p:cNvPicPr>
            <a:picLocks noChangeAspect="1"/>
          </p:cNvPicPr>
          <p:nvPr/>
        </p:nvPicPr>
        <p:blipFill>
          <a:blip r:embed="rId4"/>
          <a:stretch>
            <a:fillRect/>
          </a:stretch>
        </p:blipFill>
        <p:spPr>
          <a:xfrm>
            <a:off x="4816822" y="176251"/>
            <a:ext cx="7151916" cy="2371763"/>
          </a:xfrm>
          <a:prstGeom prst="rect">
            <a:avLst/>
          </a:prstGeom>
        </p:spPr>
      </p:pic>
      <p:sp>
        <p:nvSpPr>
          <p:cNvPr id="9" name="TextBox 8">
            <a:extLst>
              <a:ext uri="{FF2B5EF4-FFF2-40B4-BE49-F238E27FC236}">
                <a16:creationId xmlns:a16="http://schemas.microsoft.com/office/drawing/2014/main" id="{5B1D424D-4AA3-8F8E-549C-634E67D6FB98}"/>
              </a:ext>
            </a:extLst>
          </p:cNvPr>
          <p:cNvSpPr txBox="1"/>
          <p:nvPr/>
        </p:nvSpPr>
        <p:spPr>
          <a:xfrm>
            <a:off x="717421" y="2813415"/>
            <a:ext cx="10722740" cy="4031873"/>
          </a:xfrm>
          <a:prstGeom prst="rect">
            <a:avLst/>
          </a:prstGeom>
          <a:noFill/>
        </p:spPr>
        <p:txBody>
          <a:bodyPr wrap="square" rtlCol="0">
            <a:spAutoFit/>
          </a:bodyPr>
          <a:lstStyle/>
          <a:p>
            <a:r>
              <a:rPr lang="en-US" sz="1600" dirty="0">
                <a:solidFill>
                  <a:srgbClr val="FFFFFF"/>
                </a:solidFill>
              </a:rPr>
              <a:t>Offline – preprocessing takes place before the training procedure:</a:t>
            </a:r>
          </a:p>
          <a:p>
            <a:r>
              <a:rPr lang="en-US" sz="1600" dirty="0">
                <a:solidFill>
                  <a:srgbClr val="FFFFFF"/>
                </a:solidFill>
              </a:rPr>
              <a:t>  </a:t>
            </a:r>
          </a:p>
          <a:p>
            <a:r>
              <a:rPr lang="en-US" sz="1600" dirty="0">
                <a:solidFill>
                  <a:srgbClr val="FFFFFF"/>
                </a:solidFill>
              </a:rPr>
              <a:t>Volumes were cropped along width/height dimensions until the point from where the pixels were 0 – negligible impact due to noise.</a:t>
            </a:r>
          </a:p>
          <a:p>
            <a:endParaRPr lang="en-US" sz="1600" dirty="0">
              <a:solidFill>
                <a:srgbClr val="FFFFFF"/>
              </a:solidFill>
            </a:endParaRPr>
          </a:p>
          <a:p>
            <a:r>
              <a:rPr lang="en-US" sz="1600" dirty="0">
                <a:solidFill>
                  <a:srgbClr val="FFFFFF"/>
                </a:solidFill>
              </a:rPr>
              <a:t>Volumes were resized along the width and height dimensions to have a shape of 128x128, using linear interpolation.</a:t>
            </a:r>
          </a:p>
          <a:p>
            <a:endParaRPr lang="en-US" sz="1600" dirty="0">
              <a:solidFill>
                <a:srgbClr val="FFFFFF"/>
              </a:solidFill>
            </a:endParaRPr>
          </a:p>
          <a:p>
            <a:r>
              <a:rPr lang="en-US" sz="1600" dirty="0">
                <a:solidFill>
                  <a:srgbClr val="FFFFFF"/>
                </a:solidFill>
              </a:rPr>
              <a:t>Online – preprocessing takes place during the training (randomized for each sample in each epoch):</a:t>
            </a:r>
          </a:p>
          <a:p>
            <a:endParaRPr lang="en-US" sz="1600" dirty="0">
              <a:solidFill>
                <a:srgbClr val="FFFFFF"/>
              </a:solidFill>
            </a:endParaRPr>
          </a:p>
          <a:p>
            <a:r>
              <a:rPr lang="en-US" sz="1600" dirty="0">
                <a:solidFill>
                  <a:srgbClr val="FFFFFF"/>
                </a:solidFill>
              </a:rPr>
              <a:t>Heavy augmentation pipeline with separated, probabilistic subparts (</a:t>
            </a:r>
            <a:r>
              <a:rPr lang="en-US" sz="1600" dirty="0" err="1">
                <a:solidFill>
                  <a:srgbClr val="FFFFFF"/>
                </a:solidFill>
              </a:rPr>
              <a:t>TorchIO</a:t>
            </a:r>
            <a:r>
              <a:rPr lang="en-US" sz="1600" dirty="0">
                <a:solidFill>
                  <a:srgbClr val="FFFFFF"/>
                </a:solidFill>
              </a:rPr>
              <a:t>).</a:t>
            </a:r>
          </a:p>
          <a:p>
            <a:endParaRPr lang="en-US" sz="1600" dirty="0">
              <a:solidFill>
                <a:srgbClr val="FFFFFF"/>
              </a:solidFill>
            </a:endParaRPr>
          </a:p>
          <a:p>
            <a:r>
              <a:rPr lang="en-US" sz="1600" dirty="0">
                <a:solidFill>
                  <a:srgbClr val="FFFFFF"/>
                </a:solidFill>
              </a:rPr>
              <a:t>Z-normalization - patches were normalized independently according to papers.</a:t>
            </a:r>
          </a:p>
          <a:p>
            <a:r>
              <a:rPr lang="en-US" sz="1600" dirty="0">
                <a:solidFill>
                  <a:srgbClr val="FFFFFF"/>
                </a:solidFill>
              </a:rPr>
              <a:t>“</a:t>
            </a:r>
            <a:r>
              <a:rPr lang="en-US" sz="1600" dirty="0" err="1">
                <a:solidFill>
                  <a:srgbClr val="FFFFFF"/>
                </a:solidFill>
              </a:rPr>
              <a:t>CropOrPad</a:t>
            </a:r>
            <a:r>
              <a:rPr lang="en-US" sz="1600" dirty="0">
                <a:solidFill>
                  <a:srgbClr val="FFFFFF"/>
                </a:solidFill>
              </a:rPr>
              <a:t>” (32 slices for depth), “</a:t>
            </a:r>
            <a:r>
              <a:rPr lang="en-US" sz="1600" dirty="0" err="1">
                <a:solidFill>
                  <a:srgbClr val="FFFFFF"/>
                </a:solidFill>
              </a:rPr>
              <a:t>RandomFlip</a:t>
            </a:r>
            <a:r>
              <a:rPr lang="en-US" sz="1600" dirty="0">
                <a:solidFill>
                  <a:srgbClr val="FFFFFF"/>
                </a:solidFill>
              </a:rPr>
              <a:t>” along each dimension,  “Blur”,  “</a:t>
            </a:r>
            <a:r>
              <a:rPr lang="en-US" sz="1600" dirty="0" err="1">
                <a:solidFill>
                  <a:srgbClr val="FFFFFF"/>
                </a:solidFill>
              </a:rPr>
              <a:t>GauissanNoise</a:t>
            </a:r>
            <a:r>
              <a:rPr lang="en-US" sz="1600" dirty="0">
                <a:solidFill>
                  <a:srgbClr val="FFFFFF"/>
                </a:solidFill>
              </a:rPr>
              <a:t>”,  “Random Affine”,  “</a:t>
            </a:r>
            <a:r>
              <a:rPr lang="en-US" sz="1600" dirty="0" err="1">
                <a:solidFill>
                  <a:srgbClr val="FFFFFF"/>
                </a:solidFill>
              </a:rPr>
              <a:t>RandomElastic</a:t>
            </a:r>
            <a:r>
              <a:rPr lang="en-US" sz="1600" dirty="0">
                <a:solidFill>
                  <a:srgbClr val="FFFFFF"/>
                </a:solidFill>
              </a:rPr>
              <a:t>” transformations.</a:t>
            </a:r>
          </a:p>
          <a:p>
            <a:endParaRPr lang="en-GB" sz="1600" dirty="0"/>
          </a:p>
        </p:txBody>
      </p:sp>
    </p:spTree>
    <p:extLst>
      <p:ext uri="{BB962C8B-B14F-4D97-AF65-F5344CB8AC3E}">
        <p14:creationId xmlns:p14="http://schemas.microsoft.com/office/powerpoint/2010/main" val="246512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49754"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27604" y="232547"/>
            <a:ext cx="5006110" cy="598725"/>
          </a:xfrm>
        </p:spPr>
        <p:txBody>
          <a:bodyPr>
            <a:normAutofit fontScale="90000"/>
          </a:bodyPr>
          <a:lstStyle/>
          <a:p>
            <a:r>
              <a:rPr lang="en-US" sz="3000" dirty="0">
                <a:solidFill>
                  <a:srgbClr val="FFFFFF"/>
                </a:solidFill>
              </a:rPr>
              <a:t>Pipeline illustration</a:t>
            </a:r>
          </a:p>
        </p:txBody>
      </p:sp>
      <p:pic>
        <p:nvPicPr>
          <p:cNvPr id="6" name="Picture 5">
            <a:extLst>
              <a:ext uri="{FF2B5EF4-FFF2-40B4-BE49-F238E27FC236}">
                <a16:creationId xmlns:a16="http://schemas.microsoft.com/office/drawing/2014/main" id="{2384CC5C-4447-2479-AF33-43761693DF1F}"/>
              </a:ext>
            </a:extLst>
          </p:cNvPr>
          <p:cNvPicPr>
            <a:picLocks noChangeAspect="1"/>
          </p:cNvPicPr>
          <p:nvPr/>
        </p:nvPicPr>
        <p:blipFill>
          <a:blip r:embed="rId4"/>
          <a:stretch>
            <a:fillRect/>
          </a:stretch>
        </p:blipFill>
        <p:spPr>
          <a:xfrm>
            <a:off x="5383095" y="371093"/>
            <a:ext cx="6559524" cy="6115814"/>
          </a:xfrm>
          <a:prstGeom prst="rect">
            <a:avLst/>
          </a:prstGeom>
        </p:spPr>
      </p:pic>
      <p:sp>
        <p:nvSpPr>
          <p:cNvPr id="7" name="TextBox 6">
            <a:extLst>
              <a:ext uri="{FF2B5EF4-FFF2-40B4-BE49-F238E27FC236}">
                <a16:creationId xmlns:a16="http://schemas.microsoft.com/office/drawing/2014/main" id="{EAA369A8-D7B5-A202-AE11-24526B7FD2F4}"/>
              </a:ext>
            </a:extLst>
          </p:cNvPr>
          <p:cNvSpPr txBox="1"/>
          <p:nvPr/>
        </p:nvSpPr>
        <p:spPr>
          <a:xfrm>
            <a:off x="249381" y="1108364"/>
            <a:ext cx="5006110" cy="2585323"/>
          </a:xfrm>
          <a:prstGeom prst="rect">
            <a:avLst/>
          </a:prstGeom>
          <a:noFill/>
        </p:spPr>
        <p:txBody>
          <a:bodyPr wrap="square" rtlCol="0">
            <a:spAutoFit/>
          </a:bodyPr>
          <a:lstStyle/>
          <a:p>
            <a:r>
              <a:rPr lang="en-GB" dirty="0"/>
              <a:t>Volumes were cropped or padded to 32 slices.</a:t>
            </a:r>
          </a:p>
          <a:p>
            <a:endParaRPr lang="en-GB" dirty="0"/>
          </a:p>
          <a:p>
            <a:r>
              <a:rPr lang="en-GB" dirty="0"/>
              <a:t>When mask was provided, the same augmentations are applied for both volumes.</a:t>
            </a:r>
          </a:p>
          <a:p>
            <a:endParaRPr lang="en-GB" dirty="0"/>
          </a:p>
          <a:p>
            <a:r>
              <a:rPr lang="en-GB" dirty="0"/>
              <a:t>Augmentations improves the model’s robustness by increasing the size of the training data set.</a:t>
            </a:r>
          </a:p>
        </p:txBody>
      </p:sp>
    </p:spTree>
    <p:extLst>
      <p:ext uri="{BB962C8B-B14F-4D97-AF65-F5344CB8AC3E}">
        <p14:creationId xmlns:p14="http://schemas.microsoft.com/office/powerpoint/2010/main" val="189431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5610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483080" y="198409"/>
            <a:ext cx="11386868" cy="1121434"/>
          </a:xfrm>
        </p:spPr>
        <p:txBody>
          <a:bodyPr>
            <a:normAutofit/>
          </a:bodyPr>
          <a:lstStyle/>
          <a:p>
            <a:r>
              <a:rPr lang="en-US" sz="3000" dirty="0">
                <a:solidFill>
                  <a:srgbClr val="FFFFFF"/>
                </a:solidFill>
              </a:rPr>
              <a:t>Representation learning from context prediction</a:t>
            </a:r>
          </a:p>
        </p:txBody>
      </p:sp>
      <p:sp>
        <p:nvSpPr>
          <p:cNvPr id="3" name="Subtitle 2">
            <a:extLst>
              <a:ext uri="{FF2B5EF4-FFF2-40B4-BE49-F238E27FC236}">
                <a16:creationId xmlns:a16="http://schemas.microsoft.com/office/drawing/2014/main" id="{7C85D3CE-F0EC-43FD-844C-7302013D95CF}"/>
              </a:ext>
            </a:extLst>
          </p:cNvPr>
          <p:cNvSpPr>
            <a:spLocks noGrp="1"/>
          </p:cNvSpPr>
          <p:nvPr>
            <p:ph type="subTitle" idx="1"/>
          </p:nvPr>
        </p:nvSpPr>
        <p:spPr>
          <a:xfrm>
            <a:off x="82771" y="1802921"/>
            <a:ext cx="6013229" cy="603849"/>
          </a:xfrm>
        </p:spPr>
        <p:txBody>
          <a:bodyPr>
            <a:normAutofit/>
          </a:bodyPr>
          <a:lstStyle/>
          <a:p>
            <a:r>
              <a:rPr lang="en-US" sz="2400" dirty="0">
                <a:solidFill>
                  <a:srgbClr val="FFFFFF"/>
                </a:solidFill>
              </a:rPr>
              <a:t>Relative patch location pretext task</a:t>
            </a:r>
            <a:endParaRPr lang="en-US" dirty="0">
              <a:solidFill>
                <a:srgbClr val="FFFFFF"/>
              </a:solidFill>
            </a:endParaRPr>
          </a:p>
        </p:txBody>
      </p:sp>
      <p:pic>
        <p:nvPicPr>
          <p:cNvPr id="6" name="Picture 5" descr="Shape, square&#10;&#10;Description automatically generated">
            <a:extLst>
              <a:ext uri="{FF2B5EF4-FFF2-40B4-BE49-F238E27FC236}">
                <a16:creationId xmlns:a16="http://schemas.microsoft.com/office/drawing/2014/main" id="{D438166B-171D-D28C-AA08-DAADDC82DA01}"/>
              </a:ext>
            </a:extLst>
          </p:cNvPr>
          <p:cNvPicPr>
            <a:picLocks noChangeAspect="1"/>
          </p:cNvPicPr>
          <p:nvPr/>
        </p:nvPicPr>
        <p:blipFill>
          <a:blip r:embed="rId4"/>
          <a:stretch>
            <a:fillRect/>
          </a:stretch>
        </p:blipFill>
        <p:spPr>
          <a:xfrm>
            <a:off x="1973348" y="2592171"/>
            <a:ext cx="8415864" cy="3718120"/>
          </a:xfrm>
          <a:prstGeom prst="rect">
            <a:avLst/>
          </a:prstGeom>
        </p:spPr>
      </p:pic>
    </p:spTree>
    <p:extLst>
      <p:ext uri="{BB962C8B-B14F-4D97-AF65-F5344CB8AC3E}">
        <p14:creationId xmlns:p14="http://schemas.microsoft.com/office/powerpoint/2010/main" val="668527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5610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360218" y="246740"/>
            <a:ext cx="11490037" cy="1055587"/>
          </a:xfrm>
        </p:spPr>
        <p:txBody>
          <a:bodyPr>
            <a:normAutofit/>
          </a:bodyPr>
          <a:lstStyle/>
          <a:p>
            <a:r>
              <a:rPr lang="en-US" sz="3000" dirty="0">
                <a:solidFill>
                  <a:srgbClr val="FFFFFF"/>
                </a:solidFill>
              </a:rPr>
              <a:t>Representation learning from solving jigsaw puzzles of </a:t>
            </a:r>
            <a:r>
              <a:rPr lang="en-US" sz="3000" dirty="0" err="1">
                <a:solidFill>
                  <a:srgbClr val="FFFFFF"/>
                </a:solidFill>
              </a:rPr>
              <a:t>spect</a:t>
            </a:r>
            <a:r>
              <a:rPr lang="en-US" sz="3000" dirty="0">
                <a:solidFill>
                  <a:srgbClr val="FFFFFF"/>
                </a:solidFill>
              </a:rPr>
              <a:t> volumes</a:t>
            </a:r>
          </a:p>
        </p:txBody>
      </p:sp>
      <p:pic>
        <p:nvPicPr>
          <p:cNvPr id="6" name="Picture 5" descr="A picture containing text, light&#10;&#10;Description automatically generated">
            <a:extLst>
              <a:ext uri="{FF2B5EF4-FFF2-40B4-BE49-F238E27FC236}">
                <a16:creationId xmlns:a16="http://schemas.microsoft.com/office/drawing/2014/main" id="{19EA70E7-C098-11B7-1B15-EFBDDC01F1C4}"/>
              </a:ext>
            </a:extLst>
          </p:cNvPr>
          <p:cNvPicPr>
            <a:picLocks noChangeAspect="1"/>
          </p:cNvPicPr>
          <p:nvPr/>
        </p:nvPicPr>
        <p:blipFill>
          <a:blip r:embed="rId4"/>
          <a:stretch>
            <a:fillRect/>
          </a:stretch>
        </p:blipFill>
        <p:spPr>
          <a:xfrm>
            <a:off x="834546" y="1684111"/>
            <a:ext cx="2867240" cy="2878825"/>
          </a:xfrm>
          <a:prstGeom prst="rect">
            <a:avLst/>
          </a:prstGeom>
        </p:spPr>
      </p:pic>
      <p:pic>
        <p:nvPicPr>
          <p:cNvPr id="8" name="Picture 7" descr="Background pattern&#10;&#10;Description automatically generated">
            <a:extLst>
              <a:ext uri="{FF2B5EF4-FFF2-40B4-BE49-F238E27FC236}">
                <a16:creationId xmlns:a16="http://schemas.microsoft.com/office/drawing/2014/main" id="{CA631D68-E4C4-70C3-BCA3-9AA4F99CB46C}"/>
              </a:ext>
            </a:extLst>
          </p:cNvPr>
          <p:cNvPicPr>
            <a:picLocks noChangeAspect="1"/>
          </p:cNvPicPr>
          <p:nvPr/>
        </p:nvPicPr>
        <p:blipFill>
          <a:blip r:embed="rId5"/>
          <a:stretch>
            <a:fillRect/>
          </a:stretch>
        </p:blipFill>
        <p:spPr>
          <a:xfrm>
            <a:off x="4643723" y="1684960"/>
            <a:ext cx="2856201" cy="2878825"/>
          </a:xfrm>
          <a:prstGeom prst="rect">
            <a:avLst/>
          </a:prstGeom>
        </p:spPr>
      </p:pic>
      <p:pic>
        <p:nvPicPr>
          <p:cNvPr id="10" name="Picture 9" descr="Background pattern&#10;&#10;Description automatically generated">
            <a:extLst>
              <a:ext uri="{FF2B5EF4-FFF2-40B4-BE49-F238E27FC236}">
                <a16:creationId xmlns:a16="http://schemas.microsoft.com/office/drawing/2014/main" id="{2D720C61-03C8-731E-1E8B-588938C6166D}"/>
              </a:ext>
            </a:extLst>
          </p:cNvPr>
          <p:cNvPicPr>
            <a:picLocks noChangeAspect="1"/>
          </p:cNvPicPr>
          <p:nvPr/>
        </p:nvPicPr>
        <p:blipFill>
          <a:blip r:embed="rId6"/>
          <a:stretch>
            <a:fillRect/>
          </a:stretch>
        </p:blipFill>
        <p:spPr>
          <a:xfrm>
            <a:off x="8441861" y="1684960"/>
            <a:ext cx="2856378" cy="2878825"/>
          </a:xfrm>
          <a:prstGeom prst="rect">
            <a:avLst/>
          </a:prstGeom>
        </p:spPr>
      </p:pic>
      <p:sp>
        <p:nvSpPr>
          <p:cNvPr id="11" name="TextBox 10">
            <a:extLst>
              <a:ext uri="{FF2B5EF4-FFF2-40B4-BE49-F238E27FC236}">
                <a16:creationId xmlns:a16="http://schemas.microsoft.com/office/drawing/2014/main" id="{6DE4126E-4D26-6505-6179-AADAFF3A2794}"/>
              </a:ext>
            </a:extLst>
          </p:cNvPr>
          <p:cNvSpPr txBox="1"/>
          <p:nvPr/>
        </p:nvSpPr>
        <p:spPr>
          <a:xfrm>
            <a:off x="834545" y="4932218"/>
            <a:ext cx="10463693" cy="1754326"/>
          </a:xfrm>
          <a:prstGeom prst="rect">
            <a:avLst/>
          </a:prstGeom>
          <a:noFill/>
        </p:spPr>
        <p:txBody>
          <a:bodyPr wrap="square" rtlCol="0">
            <a:spAutoFit/>
          </a:bodyPr>
          <a:lstStyle/>
          <a:p>
            <a:r>
              <a:rPr lang="en-GB" dirty="0"/>
              <a:t>Pre-computed set of permutations with maximized Hamming distance between each permutation.</a:t>
            </a:r>
          </a:p>
          <a:p>
            <a:endParaRPr lang="en-GB" dirty="0"/>
          </a:p>
          <a:p>
            <a:r>
              <a:rPr lang="en-GB" dirty="0"/>
              <a:t>Cardinality of the permutation set was 1000. (500 was easy for the network to learn, which resulted in lower quality of learned features).</a:t>
            </a:r>
          </a:p>
          <a:p>
            <a:endParaRPr lang="en-GB" dirty="0"/>
          </a:p>
          <a:p>
            <a:r>
              <a:rPr lang="en-GB" dirty="0"/>
              <a:t>Predict which permutation was the randomly selected one out of the 1000.</a:t>
            </a:r>
          </a:p>
        </p:txBody>
      </p:sp>
    </p:spTree>
    <p:extLst>
      <p:ext uri="{BB962C8B-B14F-4D97-AF65-F5344CB8AC3E}">
        <p14:creationId xmlns:p14="http://schemas.microsoft.com/office/powerpoint/2010/main" val="844344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11017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59" y="163612"/>
            <a:ext cx="9001462" cy="473697"/>
          </a:xfrm>
        </p:spPr>
        <p:txBody>
          <a:bodyPr>
            <a:normAutofit fontScale="90000"/>
          </a:bodyPr>
          <a:lstStyle/>
          <a:p>
            <a:r>
              <a:rPr lang="en-US" sz="3000">
                <a:solidFill>
                  <a:srgbClr val="FFFFFF"/>
                </a:solidFill>
              </a:rPr>
              <a:t>Experiments</a:t>
            </a:r>
            <a:endParaRPr lang="en-US" sz="3000" dirty="0">
              <a:solidFill>
                <a:srgbClr val="FFFFFF"/>
              </a:solidFill>
            </a:endParaRPr>
          </a:p>
        </p:txBody>
      </p:sp>
      <p:pic>
        <p:nvPicPr>
          <p:cNvPr id="6" name="Picture 5" descr="Chart&#10;&#10;Description automatically generated">
            <a:extLst>
              <a:ext uri="{FF2B5EF4-FFF2-40B4-BE49-F238E27FC236}">
                <a16:creationId xmlns:a16="http://schemas.microsoft.com/office/drawing/2014/main" id="{D2268C70-37A5-0DE6-AE5E-4FBF0B9B96A6}"/>
              </a:ext>
            </a:extLst>
          </p:cNvPr>
          <p:cNvPicPr>
            <a:picLocks noChangeAspect="1"/>
          </p:cNvPicPr>
          <p:nvPr/>
        </p:nvPicPr>
        <p:blipFill>
          <a:blip r:embed="rId4"/>
          <a:stretch>
            <a:fillRect/>
          </a:stretch>
        </p:blipFill>
        <p:spPr>
          <a:xfrm>
            <a:off x="525493" y="744821"/>
            <a:ext cx="7320854" cy="2951219"/>
          </a:xfrm>
          <a:prstGeom prst="rect">
            <a:avLst/>
          </a:prstGeom>
        </p:spPr>
      </p:pic>
      <p:pic>
        <p:nvPicPr>
          <p:cNvPr id="8" name="Picture 7" descr="Chart, histogram&#10;&#10;Description automatically generated">
            <a:extLst>
              <a:ext uri="{FF2B5EF4-FFF2-40B4-BE49-F238E27FC236}">
                <a16:creationId xmlns:a16="http://schemas.microsoft.com/office/drawing/2014/main" id="{D74FF7F3-9E4B-C73C-524F-B2ADA096263D}"/>
              </a:ext>
            </a:extLst>
          </p:cNvPr>
          <p:cNvPicPr>
            <a:picLocks noChangeAspect="1"/>
          </p:cNvPicPr>
          <p:nvPr/>
        </p:nvPicPr>
        <p:blipFill>
          <a:blip r:embed="rId5"/>
          <a:stretch>
            <a:fillRect/>
          </a:stretch>
        </p:blipFill>
        <p:spPr>
          <a:xfrm>
            <a:off x="525493" y="3873556"/>
            <a:ext cx="7320854" cy="2928344"/>
          </a:xfrm>
          <a:prstGeom prst="rect">
            <a:avLst/>
          </a:prstGeom>
        </p:spPr>
      </p:pic>
      <p:sp>
        <p:nvSpPr>
          <p:cNvPr id="3" name="TextBox 2">
            <a:extLst>
              <a:ext uri="{FF2B5EF4-FFF2-40B4-BE49-F238E27FC236}">
                <a16:creationId xmlns:a16="http://schemas.microsoft.com/office/drawing/2014/main" id="{1B77693C-D856-AAA3-BF88-3A3A1641455D}"/>
              </a:ext>
            </a:extLst>
          </p:cNvPr>
          <p:cNvSpPr txBox="1"/>
          <p:nvPr/>
        </p:nvSpPr>
        <p:spPr>
          <a:xfrm>
            <a:off x="8056880" y="894080"/>
            <a:ext cx="3609627" cy="2585323"/>
          </a:xfrm>
          <a:prstGeom prst="rect">
            <a:avLst/>
          </a:prstGeom>
          <a:noFill/>
        </p:spPr>
        <p:txBody>
          <a:bodyPr wrap="square" rtlCol="0">
            <a:spAutoFit/>
          </a:bodyPr>
          <a:lstStyle/>
          <a:p>
            <a:r>
              <a:rPr lang="en-GB" dirty="0"/>
              <a:t>Training on 72 patients with a lot of augmentations and validating on 20 patients.</a:t>
            </a:r>
          </a:p>
          <a:p>
            <a:endParaRPr lang="en-GB" dirty="0"/>
          </a:p>
          <a:p>
            <a:endParaRPr lang="en-GB" dirty="0"/>
          </a:p>
          <a:p>
            <a:r>
              <a:rPr lang="en-GB" dirty="0"/>
              <a:t>“RF-32” produced the best results on the validation set, although all of them produced comparable results.</a:t>
            </a:r>
          </a:p>
        </p:txBody>
      </p:sp>
      <p:sp>
        <p:nvSpPr>
          <p:cNvPr id="4" name="TextBox 3">
            <a:extLst>
              <a:ext uri="{FF2B5EF4-FFF2-40B4-BE49-F238E27FC236}">
                <a16:creationId xmlns:a16="http://schemas.microsoft.com/office/drawing/2014/main" id="{A0AD3377-DA95-38AD-EBB5-EC4FB4214EB0}"/>
              </a:ext>
            </a:extLst>
          </p:cNvPr>
          <p:cNvSpPr txBox="1"/>
          <p:nvPr/>
        </p:nvSpPr>
        <p:spPr>
          <a:xfrm>
            <a:off x="8188960" y="3873556"/>
            <a:ext cx="3779520" cy="2031325"/>
          </a:xfrm>
          <a:prstGeom prst="rect">
            <a:avLst/>
          </a:prstGeom>
          <a:noFill/>
        </p:spPr>
        <p:txBody>
          <a:bodyPr wrap="square" rtlCol="0">
            <a:spAutoFit/>
          </a:bodyPr>
          <a:lstStyle/>
          <a:p>
            <a:r>
              <a:rPr lang="en-GB" dirty="0"/>
              <a:t>Instance Normalization and Group Normalization with 2 groups produced the best results.</a:t>
            </a:r>
          </a:p>
          <a:p>
            <a:endParaRPr lang="en-GB" dirty="0"/>
          </a:p>
          <a:p>
            <a:r>
              <a:rPr lang="en-GB" dirty="0"/>
              <a:t>Batch Normalization caused the validation performance to oscillate/collapse several times.</a:t>
            </a:r>
          </a:p>
        </p:txBody>
      </p:sp>
    </p:spTree>
    <p:extLst>
      <p:ext uri="{BB962C8B-B14F-4D97-AF65-F5344CB8AC3E}">
        <p14:creationId xmlns:p14="http://schemas.microsoft.com/office/powerpoint/2010/main" val="324335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0"/>
            <a:ext cx="11102187" cy="685800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F1AE034-8E13-5606-5217-54C91BC449E0}"/>
              </a:ext>
            </a:extLst>
          </p:cNvPr>
          <p:cNvPicPr>
            <a:picLocks noChangeAspect="1"/>
          </p:cNvPicPr>
          <p:nvPr/>
        </p:nvPicPr>
        <p:blipFill>
          <a:blip r:embed="rId4"/>
          <a:stretch>
            <a:fillRect/>
          </a:stretch>
        </p:blipFill>
        <p:spPr>
          <a:xfrm>
            <a:off x="270265" y="809584"/>
            <a:ext cx="2123972" cy="2486329"/>
          </a:xfrm>
          <a:prstGeom prst="rect">
            <a:avLst/>
          </a:prstGeom>
        </p:spPr>
      </p:pic>
      <p:pic>
        <p:nvPicPr>
          <p:cNvPr id="8" name="Picture 7">
            <a:extLst>
              <a:ext uri="{FF2B5EF4-FFF2-40B4-BE49-F238E27FC236}">
                <a16:creationId xmlns:a16="http://schemas.microsoft.com/office/drawing/2014/main" id="{C8EC4322-60F1-2D62-7C52-2185763DB65C}"/>
              </a:ext>
            </a:extLst>
          </p:cNvPr>
          <p:cNvPicPr>
            <a:picLocks noChangeAspect="1"/>
          </p:cNvPicPr>
          <p:nvPr/>
        </p:nvPicPr>
        <p:blipFill>
          <a:blip r:embed="rId5"/>
          <a:stretch>
            <a:fillRect/>
          </a:stretch>
        </p:blipFill>
        <p:spPr>
          <a:xfrm>
            <a:off x="270265" y="4191638"/>
            <a:ext cx="5646344" cy="2433641"/>
          </a:xfrm>
          <a:prstGeom prst="rect">
            <a:avLst/>
          </a:prstGeom>
        </p:spPr>
      </p:pic>
      <p:sp>
        <p:nvSpPr>
          <p:cNvPr id="11" name="TextBox 10">
            <a:extLst>
              <a:ext uri="{FF2B5EF4-FFF2-40B4-BE49-F238E27FC236}">
                <a16:creationId xmlns:a16="http://schemas.microsoft.com/office/drawing/2014/main" id="{67DE71F8-CD5C-F83F-7C3B-6869B260764A}"/>
              </a:ext>
            </a:extLst>
          </p:cNvPr>
          <p:cNvSpPr txBox="1"/>
          <p:nvPr/>
        </p:nvSpPr>
        <p:spPr>
          <a:xfrm>
            <a:off x="7104524" y="4393084"/>
            <a:ext cx="4917055" cy="2308324"/>
          </a:xfrm>
          <a:prstGeom prst="rect">
            <a:avLst/>
          </a:prstGeom>
          <a:noFill/>
        </p:spPr>
        <p:txBody>
          <a:bodyPr wrap="square" rtlCol="0">
            <a:spAutoFit/>
          </a:bodyPr>
          <a:lstStyle/>
          <a:p>
            <a:r>
              <a:rPr lang="en-GB" sz="1600" dirty="0"/>
              <a:t>Digital Imaging and Communications in Medicine (DICOM) – standard for storing and transmitting medical images.</a:t>
            </a:r>
          </a:p>
          <a:p>
            <a:endParaRPr lang="en-GB" sz="1600" dirty="0"/>
          </a:p>
          <a:p>
            <a:r>
              <a:rPr lang="en-GB" sz="1600" dirty="0"/>
              <a:t>World, anatomical and medical image coordinate systems.</a:t>
            </a:r>
          </a:p>
          <a:p>
            <a:endParaRPr lang="en-GB" sz="1600" dirty="0"/>
          </a:p>
          <a:p>
            <a:r>
              <a:rPr lang="en-GB" sz="1600" dirty="0"/>
              <a:t>Human position is described by three planes: axial, sagittal, and coronal plane.</a:t>
            </a:r>
          </a:p>
        </p:txBody>
      </p:sp>
      <p:graphicFrame>
        <p:nvGraphicFramePr>
          <p:cNvPr id="21" name="TextBox 9">
            <a:extLst>
              <a:ext uri="{FF2B5EF4-FFF2-40B4-BE49-F238E27FC236}">
                <a16:creationId xmlns:a16="http://schemas.microsoft.com/office/drawing/2014/main" id="{845115F2-E03A-8A2C-DA69-97814D0590C2}"/>
              </a:ext>
            </a:extLst>
          </p:cNvPr>
          <p:cNvGraphicFramePr/>
          <p:nvPr>
            <p:extLst>
              <p:ext uri="{D42A27DB-BD31-4B8C-83A1-F6EECF244321}">
                <p14:modId xmlns:p14="http://schemas.microsoft.com/office/powerpoint/2010/main" val="1379975261"/>
              </p:ext>
            </p:extLst>
          </p:nvPr>
        </p:nvGraphicFramePr>
        <p:xfrm>
          <a:off x="2480561" y="-18158"/>
          <a:ext cx="9376943" cy="36085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04897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59" y="163612"/>
            <a:ext cx="9001462" cy="473697"/>
          </a:xfrm>
        </p:spPr>
        <p:txBody>
          <a:bodyPr>
            <a:normAutofit fontScale="90000"/>
          </a:bodyPr>
          <a:lstStyle/>
          <a:p>
            <a:r>
              <a:rPr lang="en-US" sz="3000">
                <a:solidFill>
                  <a:srgbClr val="FFFFFF"/>
                </a:solidFill>
              </a:rPr>
              <a:t>Experiments</a:t>
            </a:r>
            <a:endParaRPr lang="en-US" sz="3000" dirty="0">
              <a:solidFill>
                <a:srgbClr val="FFFFFF"/>
              </a:solidFill>
            </a:endParaRPr>
          </a:p>
        </p:txBody>
      </p:sp>
      <p:pic>
        <p:nvPicPr>
          <p:cNvPr id="10" name="Picture 9" descr="Chart&#10;&#10;Description automatically generated">
            <a:extLst>
              <a:ext uri="{FF2B5EF4-FFF2-40B4-BE49-F238E27FC236}">
                <a16:creationId xmlns:a16="http://schemas.microsoft.com/office/drawing/2014/main" id="{18E3144A-0CEB-DC28-A570-BB98824529D2}"/>
              </a:ext>
            </a:extLst>
          </p:cNvPr>
          <p:cNvPicPr>
            <a:picLocks noChangeAspect="1"/>
          </p:cNvPicPr>
          <p:nvPr/>
        </p:nvPicPr>
        <p:blipFill>
          <a:blip r:embed="rId3"/>
          <a:stretch>
            <a:fillRect/>
          </a:stretch>
        </p:blipFill>
        <p:spPr>
          <a:xfrm>
            <a:off x="2206798" y="3063240"/>
            <a:ext cx="8045328" cy="3204708"/>
          </a:xfrm>
          <a:prstGeom prst="rect">
            <a:avLst/>
          </a:prstGeom>
        </p:spPr>
      </p:pic>
      <p:sp>
        <p:nvSpPr>
          <p:cNvPr id="3" name="TextBox 2">
            <a:extLst>
              <a:ext uri="{FF2B5EF4-FFF2-40B4-BE49-F238E27FC236}">
                <a16:creationId xmlns:a16="http://schemas.microsoft.com/office/drawing/2014/main" id="{B1C98DE0-9A63-36AC-A614-9DCA3A436F8F}"/>
              </a:ext>
            </a:extLst>
          </p:cNvPr>
          <p:cNvSpPr txBox="1"/>
          <p:nvPr/>
        </p:nvSpPr>
        <p:spPr>
          <a:xfrm>
            <a:off x="1595259" y="1097280"/>
            <a:ext cx="9448661" cy="1477328"/>
          </a:xfrm>
          <a:prstGeom prst="rect">
            <a:avLst/>
          </a:prstGeom>
          <a:noFill/>
        </p:spPr>
        <p:txBody>
          <a:bodyPr wrap="square" rtlCol="0">
            <a:spAutoFit/>
          </a:bodyPr>
          <a:lstStyle/>
          <a:p>
            <a:r>
              <a:rPr lang="en-GB" dirty="0"/>
              <a:t>Model with Dropout rate of 0.25 obtained the validation accuracy of 1.0 for the first time. Over Dropout rate of 0.25, the models struggled to reach the perfect accuracy score on the validation set.</a:t>
            </a:r>
          </a:p>
          <a:p>
            <a:endParaRPr lang="en-GB" dirty="0"/>
          </a:p>
          <a:p>
            <a:r>
              <a:rPr lang="en-GB" dirty="0"/>
              <a:t>The best weights were saved according to the validation performance.</a:t>
            </a:r>
          </a:p>
        </p:txBody>
      </p:sp>
    </p:spTree>
    <p:extLst>
      <p:ext uri="{BB962C8B-B14F-4D97-AF65-F5344CB8AC3E}">
        <p14:creationId xmlns:p14="http://schemas.microsoft.com/office/powerpoint/2010/main" val="800700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12667"/>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59" y="275574"/>
            <a:ext cx="9001462" cy="538351"/>
          </a:xfrm>
        </p:spPr>
        <p:txBody>
          <a:bodyPr>
            <a:normAutofit/>
          </a:bodyPr>
          <a:lstStyle/>
          <a:p>
            <a:r>
              <a:rPr lang="en-US" sz="3000" dirty="0">
                <a:solidFill>
                  <a:srgbClr val="FFFFFF"/>
                </a:solidFill>
              </a:rPr>
              <a:t>Experiments</a:t>
            </a:r>
          </a:p>
        </p:txBody>
      </p:sp>
      <p:pic>
        <p:nvPicPr>
          <p:cNvPr id="6" name="Picture 5">
            <a:extLst>
              <a:ext uri="{FF2B5EF4-FFF2-40B4-BE49-F238E27FC236}">
                <a16:creationId xmlns:a16="http://schemas.microsoft.com/office/drawing/2014/main" id="{85513429-3634-2867-04B9-DAEF5E9EFB30}"/>
              </a:ext>
            </a:extLst>
          </p:cNvPr>
          <p:cNvPicPr>
            <a:picLocks noChangeAspect="1"/>
          </p:cNvPicPr>
          <p:nvPr/>
        </p:nvPicPr>
        <p:blipFill>
          <a:blip r:embed="rId4"/>
          <a:stretch>
            <a:fillRect/>
          </a:stretch>
        </p:blipFill>
        <p:spPr>
          <a:xfrm>
            <a:off x="325120" y="1152029"/>
            <a:ext cx="5363739" cy="2288623"/>
          </a:xfrm>
          <a:prstGeom prst="rect">
            <a:avLst/>
          </a:prstGeom>
        </p:spPr>
      </p:pic>
      <p:pic>
        <p:nvPicPr>
          <p:cNvPr id="8" name="Picture 7" descr="Chart&#10;&#10;Description automatically generated">
            <a:extLst>
              <a:ext uri="{FF2B5EF4-FFF2-40B4-BE49-F238E27FC236}">
                <a16:creationId xmlns:a16="http://schemas.microsoft.com/office/drawing/2014/main" id="{BBF85641-2DE4-6EA1-5E2F-C865658D041F}"/>
              </a:ext>
            </a:extLst>
          </p:cNvPr>
          <p:cNvPicPr>
            <a:picLocks noChangeAspect="1"/>
          </p:cNvPicPr>
          <p:nvPr/>
        </p:nvPicPr>
        <p:blipFill>
          <a:blip r:embed="rId5"/>
          <a:stretch>
            <a:fillRect/>
          </a:stretch>
        </p:blipFill>
        <p:spPr>
          <a:xfrm>
            <a:off x="332581" y="3867056"/>
            <a:ext cx="6980097" cy="2715370"/>
          </a:xfrm>
          <a:prstGeom prst="rect">
            <a:avLst/>
          </a:prstGeom>
        </p:spPr>
      </p:pic>
      <p:sp>
        <p:nvSpPr>
          <p:cNvPr id="3" name="Rectangle 2">
            <a:extLst>
              <a:ext uri="{FF2B5EF4-FFF2-40B4-BE49-F238E27FC236}">
                <a16:creationId xmlns:a16="http://schemas.microsoft.com/office/drawing/2014/main" id="{2A2E8C13-202C-7CFC-0A16-3B735B8D537B}"/>
              </a:ext>
            </a:extLst>
          </p:cNvPr>
          <p:cNvSpPr/>
          <p:nvPr/>
        </p:nvSpPr>
        <p:spPr>
          <a:xfrm>
            <a:off x="332581" y="2688340"/>
            <a:ext cx="5363739" cy="25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 name="Rectangle 3">
            <a:extLst>
              <a:ext uri="{FF2B5EF4-FFF2-40B4-BE49-F238E27FC236}">
                <a16:creationId xmlns:a16="http://schemas.microsoft.com/office/drawing/2014/main" id="{8967EF79-EA60-620C-0A50-BA6E52B8ACAF}"/>
              </a:ext>
            </a:extLst>
          </p:cNvPr>
          <p:cNvSpPr/>
          <p:nvPr/>
        </p:nvSpPr>
        <p:spPr>
          <a:xfrm>
            <a:off x="6565841" y="4378960"/>
            <a:ext cx="746837" cy="172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D3EE5EA-8831-84A5-F282-6AEB8C639E21}"/>
              </a:ext>
            </a:extLst>
          </p:cNvPr>
          <p:cNvSpPr txBox="1"/>
          <p:nvPr/>
        </p:nvSpPr>
        <p:spPr>
          <a:xfrm>
            <a:off x="5913120" y="1290320"/>
            <a:ext cx="5953760" cy="1477328"/>
          </a:xfrm>
          <a:prstGeom prst="rect">
            <a:avLst/>
          </a:prstGeom>
          <a:noFill/>
        </p:spPr>
        <p:txBody>
          <a:bodyPr wrap="square" rtlCol="0">
            <a:spAutoFit/>
          </a:bodyPr>
          <a:lstStyle/>
          <a:p>
            <a:r>
              <a:rPr lang="en-GB" dirty="0"/>
              <a:t>Model of “exp-4” was the first to reach the validation accuracy of 1.0.</a:t>
            </a:r>
          </a:p>
          <a:p>
            <a:endParaRPr lang="en-GB" dirty="0"/>
          </a:p>
          <a:p>
            <a:r>
              <a:rPr lang="en-GB" dirty="0"/>
              <a:t>This model had 4x more output channels in the 1</a:t>
            </a:r>
            <a:r>
              <a:rPr lang="en-GB" baseline="30000" dirty="0"/>
              <a:t>st</a:t>
            </a:r>
            <a:r>
              <a:rPr lang="en-GB" dirty="0"/>
              <a:t> layer, than the second best model of “exp-1”.</a:t>
            </a:r>
          </a:p>
        </p:txBody>
      </p:sp>
      <p:sp>
        <p:nvSpPr>
          <p:cNvPr id="9" name="TextBox 8">
            <a:extLst>
              <a:ext uri="{FF2B5EF4-FFF2-40B4-BE49-F238E27FC236}">
                <a16:creationId xmlns:a16="http://schemas.microsoft.com/office/drawing/2014/main" id="{BEC0F158-2FCF-7747-8D04-977F909A0C0C}"/>
              </a:ext>
            </a:extLst>
          </p:cNvPr>
          <p:cNvSpPr txBox="1"/>
          <p:nvPr/>
        </p:nvSpPr>
        <p:spPr>
          <a:xfrm>
            <a:off x="7614997" y="3302000"/>
            <a:ext cx="3906443" cy="923330"/>
          </a:xfrm>
          <a:prstGeom prst="rect">
            <a:avLst/>
          </a:prstGeom>
          <a:noFill/>
        </p:spPr>
        <p:txBody>
          <a:bodyPr wrap="square" rtlCol="0">
            <a:spAutoFit/>
          </a:bodyPr>
          <a:lstStyle/>
          <a:p>
            <a:r>
              <a:rPr lang="en-GB" dirty="0"/>
              <a:t>More feature maps resulted in better segmentation results on the target task as well.</a:t>
            </a:r>
          </a:p>
        </p:txBody>
      </p:sp>
    </p:spTree>
    <p:extLst>
      <p:ext uri="{BB962C8B-B14F-4D97-AF65-F5344CB8AC3E}">
        <p14:creationId xmlns:p14="http://schemas.microsoft.com/office/powerpoint/2010/main" val="347567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3759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24868" y="181662"/>
            <a:ext cx="5587851" cy="814507"/>
          </a:xfrm>
        </p:spPr>
        <p:txBody>
          <a:bodyPr>
            <a:normAutofit fontScale="90000"/>
          </a:bodyPr>
          <a:lstStyle/>
          <a:p>
            <a:r>
              <a:rPr lang="en-US" sz="3000" dirty="0">
                <a:solidFill>
                  <a:srgbClr val="FFFFFF"/>
                </a:solidFill>
              </a:rPr>
              <a:t>Supervised fine-tuning experiments</a:t>
            </a:r>
          </a:p>
        </p:txBody>
      </p:sp>
      <p:pic>
        <p:nvPicPr>
          <p:cNvPr id="8" name="Picture 7" descr="Chart&#10;&#10;Description automatically generated with medium confidence">
            <a:extLst>
              <a:ext uri="{FF2B5EF4-FFF2-40B4-BE49-F238E27FC236}">
                <a16:creationId xmlns:a16="http://schemas.microsoft.com/office/drawing/2014/main" id="{AC92A2AB-5043-5A3F-3C38-8EFB5AA46EA8}"/>
              </a:ext>
            </a:extLst>
          </p:cNvPr>
          <p:cNvPicPr>
            <a:picLocks noChangeAspect="1"/>
          </p:cNvPicPr>
          <p:nvPr/>
        </p:nvPicPr>
        <p:blipFill>
          <a:blip r:embed="rId4"/>
          <a:stretch>
            <a:fillRect/>
          </a:stretch>
        </p:blipFill>
        <p:spPr>
          <a:xfrm>
            <a:off x="6749586" y="504398"/>
            <a:ext cx="5260597" cy="5711063"/>
          </a:xfrm>
          <a:prstGeom prst="rect">
            <a:avLst/>
          </a:prstGeom>
        </p:spPr>
      </p:pic>
      <p:pic>
        <p:nvPicPr>
          <p:cNvPr id="10" name="Picture 9">
            <a:extLst>
              <a:ext uri="{FF2B5EF4-FFF2-40B4-BE49-F238E27FC236}">
                <a16:creationId xmlns:a16="http://schemas.microsoft.com/office/drawing/2014/main" id="{EBF49763-2EFC-1FC9-F8CF-01A15EAA01F0}"/>
              </a:ext>
            </a:extLst>
          </p:cNvPr>
          <p:cNvPicPr>
            <a:picLocks noChangeAspect="1"/>
          </p:cNvPicPr>
          <p:nvPr/>
        </p:nvPicPr>
        <p:blipFill>
          <a:blip r:embed="rId5"/>
          <a:stretch>
            <a:fillRect/>
          </a:stretch>
        </p:blipFill>
        <p:spPr>
          <a:xfrm>
            <a:off x="408305" y="1175801"/>
            <a:ext cx="5054678" cy="4215911"/>
          </a:xfrm>
          <a:prstGeom prst="rect">
            <a:avLst/>
          </a:prstGeom>
        </p:spPr>
      </p:pic>
      <p:sp>
        <p:nvSpPr>
          <p:cNvPr id="12" name="Rectangle 11">
            <a:extLst>
              <a:ext uri="{FF2B5EF4-FFF2-40B4-BE49-F238E27FC236}">
                <a16:creationId xmlns:a16="http://schemas.microsoft.com/office/drawing/2014/main" id="{DCBB4E2E-1BE6-09F7-F001-AFDB3272AB5D}"/>
              </a:ext>
            </a:extLst>
          </p:cNvPr>
          <p:cNvSpPr/>
          <p:nvPr/>
        </p:nvSpPr>
        <p:spPr>
          <a:xfrm>
            <a:off x="408285" y="2884780"/>
            <a:ext cx="5054678" cy="2211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C762D32-437D-4C8D-C7A8-F243D52E5101}"/>
              </a:ext>
            </a:extLst>
          </p:cNvPr>
          <p:cNvSpPr/>
          <p:nvPr/>
        </p:nvSpPr>
        <p:spPr>
          <a:xfrm>
            <a:off x="11415025" y="1027138"/>
            <a:ext cx="578589" cy="1796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Connector: Curved 14">
            <a:extLst>
              <a:ext uri="{FF2B5EF4-FFF2-40B4-BE49-F238E27FC236}">
                <a16:creationId xmlns:a16="http://schemas.microsoft.com/office/drawing/2014/main" id="{36802FA2-45BB-DB22-C53B-D0C83D3C1C3D}"/>
              </a:ext>
            </a:extLst>
          </p:cNvPr>
          <p:cNvCxnSpPr>
            <a:cxnSpLocks/>
          </p:cNvCxnSpPr>
          <p:nvPr/>
        </p:nvCxnSpPr>
        <p:spPr>
          <a:xfrm rot="5400000">
            <a:off x="-1056229" y="4519727"/>
            <a:ext cx="2804160" cy="124867"/>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0A2058A-922D-5D73-288F-B9AD38647F66}"/>
              </a:ext>
            </a:extLst>
          </p:cNvPr>
          <p:cNvSpPr txBox="1"/>
          <p:nvPr/>
        </p:nvSpPr>
        <p:spPr>
          <a:xfrm>
            <a:off x="345851" y="5676852"/>
            <a:ext cx="11664332" cy="1077218"/>
          </a:xfrm>
          <a:prstGeom prst="rect">
            <a:avLst/>
          </a:prstGeom>
          <a:noFill/>
        </p:spPr>
        <p:txBody>
          <a:bodyPr wrap="square" rtlCol="0">
            <a:spAutoFit/>
          </a:bodyPr>
          <a:lstStyle/>
          <a:p>
            <a:r>
              <a:rPr lang="en-GB" sz="1600" dirty="0"/>
              <a:t>“exp-4”: </a:t>
            </a:r>
          </a:p>
          <a:p>
            <a:r>
              <a:rPr lang="en-GB" sz="1600" dirty="0" err="1"/>
              <a:t>IoU</a:t>
            </a:r>
            <a:r>
              <a:rPr lang="en-GB" sz="1600" dirty="0"/>
              <a:t> – 0.678 at epoch 73</a:t>
            </a:r>
          </a:p>
          <a:p>
            <a:r>
              <a:rPr lang="en-GB" sz="1600" dirty="0"/>
              <a:t>Precision: 0.748 - ~75% of the positively classified pixels were correct</a:t>
            </a:r>
          </a:p>
          <a:p>
            <a:r>
              <a:rPr lang="en-GB" sz="1600" dirty="0"/>
              <a:t>Recall: 0.885 - ~88% of the pixels were found that corresponded to the left-ventricle</a:t>
            </a:r>
          </a:p>
        </p:txBody>
      </p:sp>
      <p:sp>
        <p:nvSpPr>
          <p:cNvPr id="24" name="TextBox 23">
            <a:extLst>
              <a:ext uri="{FF2B5EF4-FFF2-40B4-BE49-F238E27FC236}">
                <a16:creationId xmlns:a16="http://schemas.microsoft.com/office/drawing/2014/main" id="{F89FB214-CD80-A075-79A0-DB4F58C74B32}"/>
              </a:ext>
            </a:extLst>
          </p:cNvPr>
          <p:cNvSpPr txBox="1"/>
          <p:nvPr/>
        </p:nvSpPr>
        <p:spPr>
          <a:xfrm>
            <a:off x="6096000" y="67330"/>
            <a:ext cx="5965152" cy="369332"/>
          </a:xfrm>
          <a:prstGeom prst="rect">
            <a:avLst/>
          </a:prstGeom>
          <a:noFill/>
        </p:spPr>
        <p:txBody>
          <a:bodyPr wrap="square" rtlCol="0">
            <a:spAutoFit/>
          </a:bodyPr>
          <a:lstStyle/>
          <a:p>
            <a:r>
              <a:rPr lang="en-GB" dirty="0"/>
              <a:t>Training on 6 patients, validating on only 4 patients!</a:t>
            </a:r>
          </a:p>
        </p:txBody>
      </p:sp>
    </p:spTree>
    <p:extLst>
      <p:ext uri="{BB962C8B-B14F-4D97-AF65-F5344CB8AC3E}">
        <p14:creationId xmlns:p14="http://schemas.microsoft.com/office/powerpoint/2010/main" val="2730037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5610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835415" y="328655"/>
            <a:ext cx="9001462" cy="816653"/>
          </a:xfrm>
        </p:spPr>
        <p:txBody>
          <a:bodyPr>
            <a:normAutofit fontScale="90000"/>
          </a:bodyPr>
          <a:lstStyle/>
          <a:p>
            <a:r>
              <a:rPr lang="en-US" sz="3000" dirty="0">
                <a:solidFill>
                  <a:srgbClr val="FFFFFF"/>
                </a:solidFill>
              </a:rPr>
              <a:t>Left ventricle segmentation from 3D </a:t>
            </a:r>
            <a:r>
              <a:rPr lang="en-US" sz="3000" dirty="0" err="1">
                <a:solidFill>
                  <a:srgbClr val="FFFFFF"/>
                </a:solidFill>
              </a:rPr>
              <a:t>spect</a:t>
            </a:r>
            <a:r>
              <a:rPr lang="en-US" sz="3000" dirty="0">
                <a:solidFill>
                  <a:srgbClr val="FFFFFF"/>
                </a:solidFill>
              </a:rPr>
              <a:t> volumes - RESULTS</a:t>
            </a:r>
          </a:p>
        </p:txBody>
      </p:sp>
      <p:pic>
        <p:nvPicPr>
          <p:cNvPr id="6" name="Picture 5" descr="Graphical user interface, application, PowerPoint&#10;&#10;Description automatically generated">
            <a:extLst>
              <a:ext uri="{FF2B5EF4-FFF2-40B4-BE49-F238E27FC236}">
                <a16:creationId xmlns:a16="http://schemas.microsoft.com/office/drawing/2014/main" id="{675F3D8E-12BF-F8C5-B882-E903E1818718}"/>
              </a:ext>
            </a:extLst>
          </p:cNvPr>
          <p:cNvPicPr>
            <a:picLocks noChangeAspect="1"/>
          </p:cNvPicPr>
          <p:nvPr/>
        </p:nvPicPr>
        <p:blipFill>
          <a:blip r:embed="rId4"/>
          <a:stretch>
            <a:fillRect/>
          </a:stretch>
        </p:blipFill>
        <p:spPr>
          <a:xfrm>
            <a:off x="2216999" y="1297718"/>
            <a:ext cx="7757982" cy="5407872"/>
          </a:xfrm>
          <a:prstGeom prst="rect">
            <a:avLst/>
          </a:prstGeom>
        </p:spPr>
      </p:pic>
    </p:spTree>
    <p:extLst>
      <p:ext uri="{BB962C8B-B14F-4D97-AF65-F5344CB8AC3E}">
        <p14:creationId xmlns:p14="http://schemas.microsoft.com/office/powerpoint/2010/main" val="2123057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5610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835415" y="328655"/>
            <a:ext cx="9001462" cy="816653"/>
          </a:xfrm>
        </p:spPr>
        <p:txBody>
          <a:bodyPr>
            <a:normAutofit fontScale="90000"/>
          </a:bodyPr>
          <a:lstStyle/>
          <a:p>
            <a:r>
              <a:rPr lang="en-US" sz="3000" dirty="0">
                <a:solidFill>
                  <a:srgbClr val="FFFFFF"/>
                </a:solidFill>
              </a:rPr>
              <a:t>Left ventricle segmentation from 3D </a:t>
            </a:r>
            <a:r>
              <a:rPr lang="en-US" sz="3000" dirty="0" err="1">
                <a:solidFill>
                  <a:srgbClr val="FFFFFF"/>
                </a:solidFill>
              </a:rPr>
              <a:t>spect</a:t>
            </a:r>
            <a:r>
              <a:rPr lang="en-US" sz="3000" dirty="0">
                <a:solidFill>
                  <a:srgbClr val="FFFFFF"/>
                </a:solidFill>
              </a:rPr>
              <a:t> volumes - RESULTS</a:t>
            </a:r>
          </a:p>
        </p:txBody>
      </p:sp>
      <p:pic>
        <p:nvPicPr>
          <p:cNvPr id="4" name="Picture 3">
            <a:extLst>
              <a:ext uri="{FF2B5EF4-FFF2-40B4-BE49-F238E27FC236}">
                <a16:creationId xmlns:a16="http://schemas.microsoft.com/office/drawing/2014/main" id="{84C6348F-0A31-C1F0-85D3-D4FABDD5CD46}"/>
              </a:ext>
            </a:extLst>
          </p:cNvPr>
          <p:cNvPicPr>
            <a:picLocks noChangeAspect="1"/>
          </p:cNvPicPr>
          <p:nvPr/>
        </p:nvPicPr>
        <p:blipFill>
          <a:blip r:embed="rId4"/>
          <a:stretch>
            <a:fillRect/>
          </a:stretch>
        </p:blipFill>
        <p:spPr>
          <a:xfrm>
            <a:off x="1351030" y="1755668"/>
            <a:ext cx="9489939" cy="4401292"/>
          </a:xfrm>
          <a:prstGeom prst="rect">
            <a:avLst/>
          </a:prstGeom>
        </p:spPr>
      </p:pic>
    </p:spTree>
    <p:extLst>
      <p:ext uri="{BB962C8B-B14F-4D97-AF65-F5344CB8AC3E}">
        <p14:creationId xmlns:p14="http://schemas.microsoft.com/office/powerpoint/2010/main" val="2476175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5610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6" name="Picture 5" descr="Chart&#10;&#10;Description automatically generated">
            <a:extLst>
              <a:ext uri="{FF2B5EF4-FFF2-40B4-BE49-F238E27FC236}">
                <a16:creationId xmlns:a16="http://schemas.microsoft.com/office/drawing/2014/main" id="{AAC1DF91-F1B2-7CC0-9545-0A441E9B7A99}"/>
              </a:ext>
            </a:extLst>
          </p:cNvPr>
          <p:cNvPicPr>
            <a:picLocks noChangeAspect="1"/>
          </p:cNvPicPr>
          <p:nvPr/>
        </p:nvPicPr>
        <p:blipFill>
          <a:blip r:embed="rId4"/>
          <a:stretch>
            <a:fillRect/>
          </a:stretch>
        </p:blipFill>
        <p:spPr>
          <a:xfrm>
            <a:off x="5871248" y="667649"/>
            <a:ext cx="6037335" cy="5463957"/>
          </a:xfrm>
          <a:prstGeom prst="rect">
            <a:avLst/>
          </a:prstGeom>
        </p:spPr>
      </p:pic>
      <p:sp>
        <p:nvSpPr>
          <p:cNvPr id="10" name="Title 1">
            <a:extLst>
              <a:ext uri="{FF2B5EF4-FFF2-40B4-BE49-F238E27FC236}">
                <a16:creationId xmlns:a16="http://schemas.microsoft.com/office/drawing/2014/main" id="{AEC63B47-1D9E-C5EB-3618-24FF3D27011A}"/>
              </a:ext>
            </a:extLst>
          </p:cNvPr>
          <p:cNvSpPr>
            <a:spLocks noGrp="1"/>
          </p:cNvSpPr>
          <p:nvPr>
            <p:ph type="ctrTitle"/>
          </p:nvPr>
        </p:nvSpPr>
        <p:spPr>
          <a:xfrm>
            <a:off x="-124868" y="181662"/>
            <a:ext cx="5587851" cy="814507"/>
          </a:xfrm>
        </p:spPr>
        <p:txBody>
          <a:bodyPr>
            <a:normAutofit fontScale="90000"/>
          </a:bodyPr>
          <a:lstStyle/>
          <a:p>
            <a:r>
              <a:rPr lang="en-US" sz="3000" dirty="0">
                <a:solidFill>
                  <a:srgbClr val="FFFFFF"/>
                </a:solidFill>
              </a:rPr>
              <a:t>Supervised fine-tuning experiments</a:t>
            </a:r>
          </a:p>
        </p:txBody>
      </p:sp>
      <p:pic>
        <p:nvPicPr>
          <p:cNvPr id="11" name="Picture 10">
            <a:extLst>
              <a:ext uri="{FF2B5EF4-FFF2-40B4-BE49-F238E27FC236}">
                <a16:creationId xmlns:a16="http://schemas.microsoft.com/office/drawing/2014/main" id="{18BE2323-BE50-38C1-7415-12A302D7296D}"/>
              </a:ext>
            </a:extLst>
          </p:cNvPr>
          <p:cNvPicPr>
            <a:picLocks noChangeAspect="1"/>
          </p:cNvPicPr>
          <p:nvPr/>
        </p:nvPicPr>
        <p:blipFill>
          <a:blip r:embed="rId5"/>
          <a:stretch>
            <a:fillRect/>
          </a:stretch>
        </p:blipFill>
        <p:spPr>
          <a:xfrm>
            <a:off x="408305" y="1175801"/>
            <a:ext cx="5054678" cy="4215911"/>
          </a:xfrm>
          <a:prstGeom prst="rect">
            <a:avLst/>
          </a:prstGeom>
        </p:spPr>
      </p:pic>
      <p:sp>
        <p:nvSpPr>
          <p:cNvPr id="12" name="Rectangle 11">
            <a:extLst>
              <a:ext uri="{FF2B5EF4-FFF2-40B4-BE49-F238E27FC236}">
                <a16:creationId xmlns:a16="http://schemas.microsoft.com/office/drawing/2014/main" id="{DCE6524E-A32C-BBE6-7698-7DC3FC630499}"/>
              </a:ext>
            </a:extLst>
          </p:cNvPr>
          <p:cNvSpPr/>
          <p:nvPr/>
        </p:nvSpPr>
        <p:spPr>
          <a:xfrm>
            <a:off x="408285" y="5085947"/>
            <a:ext cx="5054678" cy="2211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Connector: Curved 12">
            <a:extLst>
              <a:ext uri="{FF2B5EF4-FFF2-40B4-BE49-F238E27FC236}">
                <a16:creationId xmlns:a16="http://schemas.microsoft.com/office/drawing/2014/main" id="{05D131B0-AA95-F0B2-5C67-B6A2EE30DA1A}"/>
              </a:ext>
            </a:extLst>
          </p:cNvPr>
          <p:cNvCxnSpPr>
            <a:cxnSpLocks/>
          </p:cNvCxnSpPr>
          <p:nvPr/>
        </p:nvCxnSpPr>
        <p:spPr>
          <a:xfrm rot="5400000">
            <a:off x="-33447" y="5617653"/>
            <a:ext cx="683454" cy="62423"/>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127D22-0BB0-9B01-6FCB-74A076E5C8EF}"/>
              </a:ext>
            </a:extLst>
          </p:cNvPr>
          <p:cNvSpPr txBox="1"/>
          <p:nvPr/>
        </p:nvSpPr>
        <p:spPr>
          <a:xfrm>
            <a:off x="345851" y="5676852"/>
            <a:ext cx="11664332" cy="1077218"/>
          </a:xfrm>
          <a:prstGeom prst="rect">
            <a:avLst/>
          </a:prstGeom>
          <a:noFill/>
        </p:spPr>
        <p:txBody>
          <a:bodyPr wrap="square" rtlCol="0">
            <a:spAutoFit/>
          </a:bodyPr>
          <a:lstStyle/>
          <a:p>
            <a:r>
              <a:rPr lang="en-GB" sz="1600" dirty="0"/>
              <a:t>“exp-13”: </a:t>
            </a:r>
          </a:p>
          <a:p>
            <a:r>
              <a:rPr lang="en-GB" sz="1600" dirty="0" err="1"/>
              <a:t>IoU</a:t>
            </a:r>
            <a:r>
              <a:rPr lang="en-GB" sz="1600" dirty="0"/>
              <a:t> – 0.673 at epoch 73</a:t>
            </a:r>
          </a:p>
          <a:p>
            <a:r>
              <a:rPr lang="en-GB" sz="1600" dirty="0"/>
              <a:t>Precision: 0.693 - ~69% of the positively classified pixels were correct</a:t>
            </a:r>
          </a:p>
          <a:p>
            <a:r>
              <a:rPr lang="en-GB" sz="1600" dirty="0"/>
              <a:t>Recall: 0.958 - ~96% of the pixels were found that corresponded to the left-ventricle</a:t>
            </a:r>
          </a:p>
        </p:txBody>
      </p:sp>
      <p:sp>
        <p:nvSpPr>
          <p:cNvPr id="16" name="Rectangle 15">
            <a:extLst>
              <a:ext uri="{FF2B5EF4-FFF2-40B4-BE49-F238E27FC236}">
                <a16:creationId xmlns:a16="http://schemas.microsoft.com/office/drawing/2014/main" id="{603514FF-B4E2-61AE-9258-4426CAFA7A4C}"/>
              </a:ext>
            </a:extLst>
          </p:cNvPr>
          <p:cNvSpPr/>
          <p:nvPr/>
        </p:nvSpPr>
        <p:spPr>
          <a:xfrm>
            <a:off x="11026281" y="1081779"/>
            <a:ext cx="933102" cy="157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2319FA3-7C2C-871A-9A59-902955583BB2}"/>
              </a:ext>
            </a:extLst>
          </p:cNvPr>
          <p:cNvSpPr txBox="1"/>
          <p:nvPr/>
        </p:nvSpPr>
        <p:spPr>
          <a:xfrm>
            <a:off x="5871248" y="179632"/>
            <a:ext cx="5965152" cy="369332"/>
          </a:xfrm>
          <a:prstGeom prst="rect">
            <a:avLst/>
          </a:prstGeom>
          <a:noFill/>
        </p:spPr>
        <p:txBody>
          <a:bodyPr wrap="square" rtlCol="0">
            <a:spAutoFit/>
          </a:bodyPr>
          <a:lstStyle/>
          <a:p>
            <a:r>
              <a:rPr lang="en-GB" dirty="0"/>
              <a:t>Training on 6 patients, validating on only 4 patients!</a:t>
            </a:r>
          </a:p>
        </p:txBody>
      </p:sp>
    </p:spTree>
    <p:extLst>
      <p:ext uri="{BB962C8B-B14F-4D97-AF65-F5344CB8AC3E}">
        <p14:creationId xmlns:p14="http://schemas.microsoft.com/office/powerpoint/2010/main" val="1156272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5610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F1C1A65-88F5-E1C0-9959-3CD66A8A16A8}"/>
              </a:ext>
            </a:extLst>
          </p:cNvPr>
          <p:cNvSpPr txBox="1">
            <a:spLocks/>
          </p:cNvSpPr>
          <p:nvPr/>
        </p:nvSpPr>
        <p:spPr>
          <a:xfrm>
            <a:off x="1595259" y="328412"/>
            <a:ext cx="9001462" cy="816653"/>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3000" dirty="0">
                <a:solidFill>
                  <a:srgbClr val="FFFFFF"/>
                </a:solidFill>
              </a:rPr>
              <a:t>Left ventricle segmentation from 3D </a:t>
            </a:r>
            <a:r>
              <a:rPr lang="en-US" sz="3000" dirty="0" err="1">
                <a:solidFill>
                  <a:srgbClr val="FFFFFF"/>
                </a:solidFill>
              </a:rPr>
              <a:t>spect</a:t>
            </a:r>
            <a:r>
              <a:rPr lang="en-US" sz="3000" dirty="0">
                <a:solidFill>
                  <a:srgbClr val="FFFFFF"/>
                </a:solidFill>
              </a:rPr>
              <a:t> volumes - RESULTS</a:t>
            </a:r>
          </a:p>
        </p:txBody>
      </p:sp>
      <p:pic>
        <p:nvPicPr>
          <p:cNvPr id="6" name="Picture 5" descr="Graphical user interface, application&#10;&#10;Description automatically generated">
            <a:extLst>
              <a:ext uri="{FF2B5EF4-FFF2-40B4-BE49-F238E27FC236}">
                <a16:creationId xmlns:a16="http://schemas.microsoft.com/office/drawing/2014/main" id="{56EB931B-A62E-57DC-C565-D4A3E3591721}"/>
              </a:ext>
            </a:extLst>
          </p:cNvPr>
          <p:cNvPicPr>
            <a:picLocks noChangeAspect="1"/>
          </p:cNvPicPr>
          <p:nvPr/>
        </p:nvPicPr>
        <p:blipFill>
          <a:blip r:embed="rId4"/>
          <a:stretch>
            <a:fillRect/>
          </a:stretch>
        </p:blipFill>
        <p:spPr>
          <a:xfrm>
            <a:off x="2260075" y="1404434"/>
            <a:ext cx="7671830" cy="5265316"/>
          </a:xfrm>
          <a:prstGeom prst="rect">
            <a:avLst/>
          </a:prstGeom>
        </p:spPr>
      </p:pic>
    </p:spTree>
    <p:extLst>
      <p:ext uri="{BB962C8B-B14F-4D97-AF65-F5344CB8AC3E}">
        <p14:creationId xmlns:p14="http://schemas.microsoft.com/office/powerpoint/2010/main" val="3544511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5610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59" y="1096485"/>
            <a:ext cx="9001462" cy="2387600"/>
          </a:xfrm>
        </p:spPr>
        <p:txBody>
          <a:bodyPr>
            <a:normAutofit/>
          </a:bodyPr>
          <a:lstStyle/>
          <a:p>
            <a:r>
              <a:rPr lang="en-US" dirty="0">
                <a:solidFill>
                  <a:srgbClr val="FFFFFF"/>
                </a:solidFill>
              </a:rPr>
              <a:t>Thank you for your attention!</a:t>
            </a:r>
          </a:p>
        </p:txBody>
      </p:sp>
    </p:spTree>
    <p:extLst>
      <p:ext uri="{BB962C8B-B14F-4D97-AF65-F5344CB8AC3E}">
        <p14:creationId xmlns:p14="http://schemas.microsoft.com/office/powerpoint/2010/main" val="306213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1026" name="Picture 2" descr="Westworld maze, Westworld, Westworld hbo">
            <a:extLst>
              <a:ext uri="{FF2B5EF4-FFF2-40B4-BE49-F238E27FC236}">
                <a16:creationId xmlns:a16="http://schemas.microsoft.com/office/drawing/2014/main" id="{16460D57-04F2-CC67-85E9-93608948B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54" y="1143000"/>
            <a:ext cx="4638964" cy="46389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C25E0A-BD17-E2F8-B5BE-9FB8EB3EEE86}"/>
              </a:ext>
            </a:extLst>
          </p:cNvPr>
          <p:cNvSpPr txBox="1"/>
          <p:nvPr/>
        </p:nvSpPr>
        <p:spPr>
          <a:xfrm>
            <a:off x="5358465" y="2690336"/>
            <a:ext cx="6091208" cy="1477328"/>
          </a:xfrm>
          <a:prstGeom prst="rect">
            <a:avLst/>
          </a:prstGeom>
          <a:noFill/>
        </p:spPr>
        <p:txBody>
          <a:bodyPr wrap="square" rtlCol="0">
            <a:spAutoFit/>
          </a:bodyPr>
          <a:lstStyle/>
          <a:p>
            <a:r>
              <a:rPr lang="en-GB" dirty="0"/>
              <a:t>General feature detectors can be trained on 3D SPECT images, for left ventricle segmentation, with self-supervised learning algorithms to reduce the high number of label requirement of pure supervised learning methods. </a:t>
            </a:r>
          </a:p>
        </p:txBody>
      </p:sp>
      <p:sp>
        <p:nvSpPr>
          <p:cNvPr id="9" name="TextBox 8">
            <a:extLst>
              <a:ext uri="{FF2B5EF4-FFF2-40B4-BE49-F238E27FC236}">
                <a16:creationId xmlns:a16="http://schemas.microsoft.com/office/drawing/2014/main" id="{628DE7B2-7DD7-81A7-7F3C-7770E58DA5F5}"/>
              </a:ext>
            </a:extLst>
          </p:cNvPr>
          <p:cNvSpPr txBox="1"/>
          <p:nvPr/>
        </p:nvSpPr>
        <p:spPr>
          <a:xfrm>
            <a:off x="5358465" y="1149927"/>
            <a:ext cx="3751838" cy="553998"/>
          </a:xfrm>
          <a:prstGeom prst="rect">
            <a:avLst/>
          </a:prstGeom>
          <a:noFill/>
        </p:spPr>
        <p:txBody>
          <a:bodyPr wrap="square" rtlCol="0">
            <a:spAutoFit/>
          </a:bodyPr>
          <a:lstStyle/>
          <a:p>
            <a:r>
              <a:rPr lang="en-GB" sz="3000" dirty="0"/>
              <a:t>Thesis hypothesis:</a:t>
            </a:r>
          </a:p>
        </p:txBody>
      </p:sp>
    </p:spTree>
    <p:extLst>
      <p:ext uri="{BB962C8B-B14F-4D97-AF65-F5344CB8AC3E}">
        <p14:creationId xmlns:p14="http://schemas.microsoft.com/office/powerpoint/2010/main" val="440262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0" y="-2030"/>
            <a:ext cx="882904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04A97B9-8D12-39B4-6F12-2AAF1D698995}"/>
              </a:ext>
            </a:extLst>
          </p:cNvPr>
          <p:cNvSpPr txBox="1"/>
          <p:nvPr/>
        </p:nvSpPr>
        <p:spPr>
          <a:xfrm>
            <a:off x="858982" y="415636"/>
            <a:ext cx="10474036" cy="553998"/>
          </a:xfrm>
          <a:prstGeom prst="rect">
            <a:avLst/>
          </a:prstGeom>
          <a:noFill/>
        </p:spPr>
        <p:txBody>
          <a:bodyPr wrap="square" rtlCol="0">
            <a:spAutoFit/>
          </a:bodyPr>
          <a:lstStyle/>
          <a:p>
            <a:r>
              <a:rPr lang="en-GB" sz="3000" dirty="0"/>
              <a:t>Frameworks for self-supervised representation learning</a:t>
            </a:r>
          </a:p>
        </p:txBody>
      </p:sp>
      <p:sp>
        <p:nvSpPr>
          <p:cNvPr id="8" name="TextBox 7">
            <a:extLst>
              <a:ext uri="{FF2B5EF4-FFF2-40B4-BE49-F238E27FC236}">
                <a16:creationId xmlns:a16="http://schemas.microsoft.com/office/drawing/2014/main" id="{BE488E1C-7090-B6E9-AE9A-A57D8E94E41C}"/>
              </a:ext>
            </a:extLst>
          </p:cNvPr>
          <p:cNvSpPr txBox="1"/>
          <p:nvPr/>
        </p:nvSpPr>
        <p:spPr>
          <a:xfrm>
            <a:off x="1062182" y="1801091"/>
            <a:ext cx="10270836" cy="4801314"/>
          </a:xfrm>
          <a:prstGeom prst="rect">
            <a:avLst/>
          </a:prstGeom>
          <a:noFill/>
        </p:spPr>
        <p:txBody>
          <a:bodyPr wrap="square" rtlCol="0">
            <a:spAutoFit/>
          </a:bodyPr>
          <a:lstStyle/>
          <a:p>
            <a:r>
              <a:rPr lang="en-GB" dirty="0"/>
              <a:t>Self-supervised learning (SSL) consists of a pretext and a target task.</a:t>
            </a:r>
          </a:p>
          <a:p>
            <a:endParaRPr lang="en-GB" dirty="0"/>
          </a:p>
          <a:p>
            <a:r>
              <a:rPr lang="en-GB" dirty="0"/>
              <a:t>Pretext tasks generally synthesize labels from the un-labelled data that can be used to train the network, which can consequently learn general features.</a:t>
            </a:r>
          </a:p>
          <a:p>
            <a:endParaRPr lang="en-GB" dirty="0"/>
          </a:p>
          <a:p>
            <a:r>
              <a:rPr lang="en-GB" dirty="0"/>
              <a:t>The general features can be used to optimize the network on a target task, using a small fraction of its original label requirement.</a:t>
            </a:r>
          </a:p>
          <a:p>
            <a:endParaRPr lang="en-GB" dirty="0"/>
          </a:p>
          <a:p>
            <a:r>
              <a:rPr lang="en-GB" dirty="0"/>
              <a:t>SSL algorithms are also called representation or feature learning algorithms.</a:t>
            </a:r>
          </a:p>
          <a:p>
            <a:endParaRPr lang="en-GB" dirty="0"/>
          </a:p>
          <a:p>
            <a:r>
              <a:rPr lang="en-GB" dirty="0"/>
              <a:t>SSL follows the paradigm of transfer-learning (pre-training and fine-tuning).</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885432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904240" y="123275"/>
            <a:ext cx="10393680" cy="529496"/>
          </a:xfrm>
        </p:spPr>
        <p:txBody>
          <a:bodyPr>
            <a:normAutofit/>
          </a:bodyPr>
          <a:lstStyle/>
          <a:p>
            <a:r>
              <a:rPr lang="en-US" sz="3000" dirty="0">
                <a:solidFill>
                  <a:srgbClr val="FFFFFF"/>
                </a:solidFill>
                <a:latin typeface="+mn-lt"/>
              </a:rPr>
              <a:t>Relative patch location (RLP) pretext task</a:t>
            </a:r>
          </a:p>
        </p:txBody>
      </p:sp>
      <p:pic>
        <p:nvPicPr>
          <p:cNvPr id="7" name="Picture 6">
            <a:extLst>
              <a:ext uri="{FF2B5EF4-FFF2-40B4-BE49-F238E27FC236}">
                <a16:creationId xmlns:a16="http://schemas.microsoft.com/office/drawing/2014/main" id="{2835E7E7-4F3C-A46A-288A-468D8DD7605A}"/>
              </a:ext>
            </a:extLst>
          </p:cNvPr>
          <p:cNvPicPr>
            <a:picLocks noChangeAspect="1"/>
          </p:cNvPicPr>
          <p:nvPr/>
        </p:nvPicPr>
        <p:blipFill>
          <a:blip r:embed="rId3"/>
          <a:stretch>
            <a:fillRect/>
          </a:stretch>
        </p:blipFill>
        <p:spPr>
          <a:xfrm>
            <a:off x="302897" y="2438510"/>
            <a:ext cx="3727863" cy="3234469"/>
          </a:xfrm>
          <a:prstGeom prst="rect">
            <a:avLst/>
          </a:prstGeom>
        </p:spPr>
      </p:pic>
      <p:sp>
        <p:nvSpPr>
          <p:cNvPr id="3" name="TextBox 2">
            <a:extLst>
              <a:ext uri="{FF2B5EF4-FFF2-40B4-BE49-F238E27FC236}">
                <a16:creationId xmlns:a16="http://schemas.microsoft.com/office/drawing/2014/main" id="{5C46B255-258F-E2AF-2C8F-85227DA12E06}"/>
              </a:ext>
            </a:extLst>
          </p:cNvPr>
          <p:cNvSpPr txBox="1"/>
          <p:nvPr/>
        </p:nvSpPr>
        <p:spPr>
          <a:xfrm>
            <a:off x="4451771" y="2033762"/>
            <a:ext cx="7555446" cy="4524315"/>
          </a:xfrm>
          <a:prstGeom prst="rect">
            <a:avLst/>
          </a:prstGeom>
          <a:noFill/>
        </p:spPr>
        <p:txBody>
          <a:bodyPr wrap="square" rtlCol="0">
            <a:spAutoFit/>
          </a:bodyPr>
          <a:lstStyle/>
          <a:p>
            <a:r>
              <a:rPr lang="en-GB" sz="1600" dirty="0"/>
              <a:t>Utilize the spatial context to extract free labels from un-labelled data, in order to learn visual representations in an SSL manner.</a:t>
            </a:r>
          </a:p>
          <a:p>
            <a:endParaRPr lang="en-GB" sz="1600" dirty="0"/>
          </a:p>
          <a:p>
            <a:r>
              <a:rPr lang="en-GB" sz="1600" dirty="0"/>
              <a:t>A grid of 3x3 patches is defined on an image. The starting coordinates of the grid (offset), gaps between the patches, and shifts among the patches are randomly sampled from pre-defined ranges.</a:t>
            </a:r>
          </a:p>
          <a:p>
            <a:endParaRPr lang="en-GB" sz="1600" dirty="0"/>
          </a:p>
          <a:p>
            <a:r>
              <a:rPr lang="en-GB" sz="1600" dirty="0"/>
              <a:t>The randomization process prevents shortcuts. </a:t>
            </a:r>
          </a:p>
          <a:p>
            <a:endParaRPr lang="en-GB" sz="1600" dirty="0"/>
          </a:p>
          <a:p>
            <a:r>
              <a:rPr lang="en-GB" sz="1600" dirty="0"/>
              <a:t>Shortcut is low-level statistics, that the model can exploit to solve the pretext-task, but as a consequence the model performs poorly on the target task, because it does not understand the global context. </a:t>
            </a:r>
          </a:p>
          <a:p>
            <a:endParaRPr lang="en-GB" sz="1600" dirty="0"/>
          </a:p>
          <a:p>
            <a:r>
              <a:rPr lang="en-GB" sz="1600" dirty="0"/>
              <a:t>Shortcuts include boundary patterns - edge-continuity and similar textures between the patches.</a:t>
            </a:r>
          </a:p>
          <a:p>
            <a:endParaRPr lang="en-GB" sz="1600" dirty="0"/>
          </a:p>
          <a:p>
            <a:r>
              <a:rPr lang="en-GB" sz="1600" dirty="0"/>
              <a:t>The centre patch is fixed, and another patch is randomly selected from the remaining 8 positions. </a:t>
            </a:r>
          </a:p>
        </p:txBody>
      </p:sp>
      <p:sp>
        <p:nvSpPr>
          <p:cNvPr id="4" name="TextBox 3">
            <a:extLst>
              <a:ext uri="{FF2B5EF4-FFF2-40B4-BE49-F238E27FC236}">
                <a16:creationId xmlns:a16="http://schemas.microsoft.com/office/drawing/2014/main" id="{DD2FC088-1A6C-F66A-5328-97D4EC967936}"/>
              </a:ext>
            </a:extLst>
          </p:cNvPr>
          <p:cNvSpPr txBox="1"/>
          <p:nvPr/>
        </p:nvSpPr>
        <p:spPr>
          <a:xfrm>
            <a:off x="302897" y="883921"/>
            <a:ext cx="11401423" cy="1323439"/>
          </a:xfrm>
          <a:prstGeom prst="rect">
            <a:avLst/>
          </a:prstGeom>
          <a:noFill/>
        </p:spPr>
        <p:txBody>
          <a:bodyPr wrap="square" rtlCol="0">
            <a:spAutoFit/>
          </a:bodyPr>
          <a:lstStyle/>
          <a:p>
            <a:r>
              <a:rPr lang="en-GB" sz="1600" dirty="0"/>
              <a:t>Visual representation learning from un-labelled data by Context Prediction</a:t>
            </a:r>
          </a:p>
          <a:p>
            <a:endParaRPr lang="en-GB" sz="1600" dirty="0"/>
          </a:p>
          <a:p>
            <a:r>
              <a:rPr lang="en-GB" sz="1600" dirty="0"/>
              <a:t>In the embedding or feature space semantically similar data points should be closer, while the semantically different data points should be farther away from each other.</a:t>
            </a:r>
          </a:p>
          <a:p>
            <a:endParaRPr lang="en-GB" sz="1600" dirty="0"/>
          </a:p>
        </p:txBody>
      </p:sp>
    </p:spTree>
    <p:extLst>
      <p:ext uri="{BB962C8B-B14F-4D97-AF65-F5344CB8AC3E}">
        <p14:creationId xmlns:p14="http://schemas.microsoft.com/office/powerpoint/2010/main" val="347769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442784" y="144113"/>
            <a:ext cx="9306411" cy="708682"/>
          </a:xfrm>
        </p:spPr>
        <p:txBody>
          <a:bodyPr>
            <a:normAutofit/>
          </a:bodyPr>
          <a:lstStyle/>
          <a:p>
            <a:r>
              <a:rPr lang="en-US" sz="3000" dirty="0">
                <a:solidFill>
                  <a:srgbClr val="FFFFFF"/>
                </a:solidFill>
                <a:latin typeface="+mn-lt"/>
              </a:rPr>
              <a:t>Relative patch location pretext task</a:t>
            </a:r>
          </a:p>
        </p:txBody>
      </p:sp>
      <p:pic>
        <p:nvPicPr>
          <p:cNvPr id="6" name="Picture 5">
            <a:extLst>
              <a:ext uri="{FF2B5EF4-FFF2-40B4-BE49-F238E27FC236}">
                <a16:creationId xmlns:a16="http://schemas.microsoft.com/office/drawing/2014/main" id="{6449DB7F-3661-9569-65C9-132F5EBCA8D5}"/>
              </a:ext>
            </a:extLst>
          </p:cNvPr>
          <p:cNvPicPr>
            <a:picLocks noChangeAspect="1"/>
          </p:cNvPicPr>
          <p:nvPr/>
        </p:nvPicPr>
        <p:blipFill>
          <a:blip r:embed="rId3"/>
          <a:stretch>
            <a:fillRect/>
          </a:stretch>
        </p:blipFill>
        <p:spPr>
          <a:xfrm>
            <a:off x="449629" y="2611120"/>
            <a:ext cx="3877795" cy="3698240"/>
          </a:xfrm>
          <a:prstGeom prst="rect">
            <a:avLst/>
          </a:prstGeom>
        </p:spPr>
      </p:pic>
      <p:sp>
        <p:nvSpPr>
          <p:cNvPr id="9" name="TextBox 8">
            <a:extLst>
              <a:ext uri="{FF2B5EF4-FFF2-40B4-BE49-F238E27FC236}">
                <a16:creationId xmlns:a16="http://schemas.microsoft.com/office/drawing/2014/main" id="{5192F17E-1926-4DA8-43AA-DF93F0708613}"/>
              </a:ext>
            </a:extLst>
          </p:cNvPr>
          <p:cNvSpPr txBox="1"/>
          <p:nvPr/>
        </p:nvSpPr>
        <p:spPr>
          <a:xfrm>
            <a:off x="340360" y="1127330"/>
            <a:ext cx="11577320" cy="1200329"/>
          </a:xfrm>
          <a:prstGeom prst="rect">
            <a:avLst/>
          </a:prstGeom>
          <a:noFill/>
        </p:spPr>
        <p:txBody>
          <a:bodyPr wrap="square">
            <a:spAutoFit/>
          </a:bodyPr>
          <a:lstStyle/>
          <a:p>
            <a:r>
              <a:rPr lang="en-GB" dirty="0"/>
              <a:t>Feeding the centre and random patch to the model in this order, its task is to correctly predict the relative location of the random patch with respect to the centre patch.</a:t>
            </a:r>
          </a:p>
          <a:p>
            <a:endParaRPr lang="en-GB" dirty="0"/>
          </a:p>
          <a:p>
            <a:r>
              <a:rPr lang="en-GB" dirty="0"/>
              <a:t>In other words, the network assigns a probability to each of the eight spatial configurations.</a:t>
            </a:r>
          </a:p>
        </p:txBody>
      </p:sp>
      <p:sp>
        <p:nvSpPr>
          <p:cNvPr id="4" name="TextBox 3">
            <a:extLst>
              <a:ext uri="{FF2B5EF4-FFF2-40B4-BE49-F238E27FC236}">
                <a16:creationId xmlns:a16="http://schemas.microsoft.com/office/drawing/2014/main" id="{68F97851-36B2-2C8A-FD34-EB4206527C49}"/>
              </a:ext>
            </a:extLst>
          </p:cNvPr>
          <p:cNvSpPr txBox="1"/>
          <p:nvPr/>
        </p:nvSpPr>
        <p:spPr>
          <a:xfrm>
            <a:off x="4450080" y="2611120"/>
            <a:ext cx="7376160" cy="1200329"/>
          </a:xfrm>
          <a:prstGeom prst="rect">
            <a:avLst/>
          </a:prstGeom>
          <a:noFill/>
        </p:spPr>
        <p:txBody>
          <a:bodyPr wrap="square" rtlCol="0">
            <a:spAutoFit/>
          </a:bodyPr>
          <a:lstStyle/>
          <a:p>
            <a:r>
              <a:rPr lang="en-GB" dirty="0"/>
              <a:t>The network processes each patch separately one at a time until the </a:t>
            </a:r>
            <a:r>
              <a:rPr lang="en-GB" i="1" dirty="0"/>
              <a:t>fc6</a:t>
            </a:r>
            <a:r>
              <a:rPr lang="en-GB" dirty="0"/>
              <a:t> layer, then it fuses the two embeddings before passing the fused information through the </a:t>
            </a:r>
            <a:r>
              <a:rPr lang="en-GB" i="1" dirty="0"/>
              <a:t>fc6-fc9</a:t>
            </a:r>
            <a:r>
              <a:rPr lang="en-GB" dirty="0"/>
              <a:t> layers – shared layers and weights are applied to compute embeddings of the patches.</a:t>
            </a:r>
          </a:p>
        </p:txBody>
      </p:sp>
    </p:spTree>
    <p:extLst>
      <p:ext uri="{BB962C8B-B14F-4D97-AF65-F5344CB8AC3E}">
        <p14:creationId xmlns:p14="http://schemas.microsoft.com/office/powerpoint/2010/main" val="1525674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395466"/>
            <a:ext cx="9001462" cy="861711"/>
          </a:xfrm>
        </p:spPr>
        <p:txBody>
          <a:bodyPr>
            <a:normAutofit fontScale="90000"/>
          </a:bodyPr>
          <a:lstStyle/>
          <a:p>
            <a:r>
              <a:rPr lang="en-US" sz="3000" dirty="0">
                <a:solidFill>
                  <a:srgbClr val="FFFFFF"/>
                </a:solidFill>
              </a:rPr>
              <a:t>Solving jigsaw puzzles as a pretext task with context-free network (CFN)</a:t>
            </a:r>
          </a:p>
        </p:txBody>
      </p:sp>
      <p:sp>
        <p:nvSpPr>
          <p:cNvPr id="3" name="TextBox 2">
            <a:extLst>
              <a:ext uri="{FF2B5EF4-FFF2-40B4-BE49-F238E27FC236}">
                <a16:creationId xmlns:a16="http://schemas.microsoft.com/office/drawing/2014/main" id="{C675BA99-354E-D584-3C2C-7AB3B54C17CA}"/>
              </a:ext>
            </a:extLst>
          </p:cNvPr>
          <p:cNvSpPr txBox="1"/>
          <p:nvPr/>
        </p:nvSpPr>
        <p:spPr>
          <a:xfrm>
            <a:off x="431800" y="1465947"/>
            <a:ext cx="11328400" cy="5355312"/>
          </a:xfrm>
          <a:prstGeom prst="rect">
            <a:avLst/>
          </a:prstGeom>
          <a:noFill/>
        </p:spPr>
        <p:txBody>
          <a:bodyPr wrap="square" rtlCol="0">
            <a:spAutoFit/>
          </a:bodyPr>
          <a:lstStyle/>
          <a:p>
            <a:r>
              <a:rPr lang="en-GB" dirty="0"/>
              <a:t>The RLP pretext task introduces ambiguities to the model and affects its subsequent performance on the target task.</a:t>
            </a:r>
          </a:p>
          <a:p>
            <a:endParaRPr lang="en-GB" dirty="0"/>
          </a:p>
          <a:p>
            <a:r>
              <a:rPr lang="en-GB" dirty="0"/>
              <a:t>The association of each separate puzzle tile to a precise object part can be ambiguous, but these ambiguities can be eliminated when all tiles are observed at once, due to their mutual exclusiveness.</a:t>
            </a:r>
          </a:p>
          <a:p>
            <a:endParaRPr lang="en-GB" dirty="0"/>
          </a:p>
          <a:p>
            <a:r>
              <a:rPr lang="en-GB" dirty="0"/>
              <a:t>A permutation set is pre-computed (cardinality of 100, 500 and 1000) from the possible 9! permutations, by maximizing the average Hamming distance between each permutation – ensures that the tiles are shuffled sufficiently, and each tile of the same image has a chance to be assigned to different positions during the training epochs.</a:t>
            </a:r>
          </a:p>
          <a:p>
            <a:endParaRPr lang="en-GB" dirty="0"/>
          </a:p>
          <a:p>
            <a:r>
              <a:rPr lang="en-GB" dirty="0"/>
              <a:t>Increasing the cardinality of the permutation set up to a certain point, and increasing the Hamming distance reduces the ambiguity of the pretext task and correlates with the generalization capability of the model.</a:t>
            </a:r>
          </a:p>
          <a:p>
            <a:endParaRPr lang="en-GB" dirty="0"/>
          </a:p>
          <a:p>
            <a:r>
              <a:rPr lang="en-GB" dirty="0"/>
              <a:t>A 3x3 grid is defined based on the same randomized process, and tiles are extracted, then re-ordered by a randomly chosen permutation from the permutation set. This process happens again-again for each image in each training epoch.</a:t>
            </a:r>
          </a:p>
          <a:p>
            <a:endParaRPr lang="en-GB" dirty="0"/>
          </a:p>
        </p:txBody>
      </p:sp>
    </p:spTree>
    <p:extLst>
      <p:ext uri="{BB962C8B-B14F-4D97-AF65-F5344CB8AC3E}">
        <p14:creationId xmlns:p14="http://schemas.microsoft.com/office/powerpoint/2010/main" val="1882593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395466"/>
            <a:ext cx="9001462" cy="861711"/>
          </a:xfrm>
        </p:spPr>
        <p:txBody>
          <a:bodyPr>
            <a:normAutofit fontScale="90000"/>
          </a:bodyPr>
          <a:lstStyle/>
          <a:p>
            <a:r>
              <a:rPr lang="en-US" sz="3000" dirty="0">
                <a:solidFill>
                  <a:srgbClr val="FFFFFF"/>
                </a:solidFill>
              </a:rPr>
              <a:t>Solving jigsaw puzzles as a pretext task with context-free network</a:t>
            </a:r>
          </a:p>
        </p:txBody>
      </p:sp>
      <p:pic>
        <p:nvPicPr>
          <p:cNvPr id="6" name="Picture 5">
            <a:extLst>
              <a:ext uri="{FF2B5EF4-FFF2-40B4-BE49-F238E27FC236}">
                <a16:creationId xmlns:a16="http://schemas.microsoft.com/office/drawing/2014/main" id="{0FABF84A-40A3-9F46-C56C-9B01091FB6EF}"/>
              </a:ext>
            </a:extLst>
          </p:cNvPr>
          <p:cNvPicPr>
            <a:picLocks noChangeAspect="1"/>
          </p:cNvPicPr>
          <p:nvPr/>
        </p:nvPicPr>
        <p:blipFill>
          <a:blip r:embed="rId3"/>
          <a:stretch>
            <a:fillRect/>
          </a:stretch>
        </p:blipFill>
        <p:spPr>
          <a:xfrm>
            <a:off x="304800" y="4284408"/>
            <a:ext cx="7236381" cy="2385952"/>
          </a:xfrm>
          <a:prstGeom prst="rect">
            <a:avLst/>
          </a:prstGeom>
        </p:spPr>
      </p:pic>
      <p:sp>
        <p:nvSpPr>
          <p:cNvPr id="3" name="TextBox 2">
            <a:extLst>
              <a:ext uri="{FF2B5EF4-FFF2-40B4-BE49-F238E27FC236}">
                <a16:creationId xmlns:a16="http://schemas.microsoft.com/office/drawing/2014/main" id="{65F47E9D-A787-3AC0-E5A4-26764931164E}"/>
              </a:ext>
            </a:extLst>
          </p:cNvPr>
          <p:cNvSpPr txBox="1"/>
          <p:nvPr/>
        </p:nvSpPr>
        <p:spPr>
          <a:xfrm>
            <a:off x="304800" y="1410635"/>
            <a:ext cx="11602720" cy="2800767"/>
          </a:xfrm>
          <a:prstGeom prst="rect">
            <a:avLst/>
          </a:prstGeom>
          <a:noFill/>
        </p:spPr>
        <p:txBody>
          <a:bodyPr wrap="square" rtlCol="0">
            <a:spAutoFit/>
          </a:bodyPr>
          <a:lstStyle/>
          <a:p>
            <a:r>
              <a:rPr lang="en-GB" sz="1600" dirty="0"/>
              <a:t>CFN computes features separately for each tile in the CNN part of the network, then observes the arrangements of the parts by concatenating the extracted features and passing them through the dense layers of the network.</a:t>
            </a:r>
          </a:p>
          <a:p>
            <a:endParaRPr lang="en-GB" sz="1600" dirty="0"/>
          </a:p>
          <a:p>
            <a:r>
              <a:rPr lang="en-GB" sz="1600" dirty="0"/>
              <a:t>The design forces the network to learn both representative and discriminative features for each object part, to determine their relative location of each object part with respect to each other.</a:t>
            </a:r>
          </a:p>
          <a:p>
            <a:endParaRPr lang="en-GB" sz="1600" dirty="0"/>
          </a:p>
          <a:p>
            <a:r>
              <a:rPr lang="en-GB" sz="1600" dirty="0"/>
              <a:t>The task of the network is to correctly predict the applied permutation that shuffled the tiles.</a:t>
            </a:r>
          </a:p>
          <a:p>
            <a:endParaRPr lang="en-GB" sz="1600" dirty="0"/>
          </a:p>
          <a:p>
            <a:r>
              <a:rPr lang="en-GB" sz="1600" dirty="0"/>
              <a:t>Research showed that the last convolutional layers specializes on solving the jigsaw puzzle, while the initial layers are general purpose. As a consequence, better performance can be obtained by training the last Convolutional layers on the target task.</a:t>
            </a:r>
          </a:p>
        </p:txBody>
      </p:sp>
      <p:sp>
        <p:nvSpPr>
          <p:cNvPr id="4" name="TextBox 3">
            <a:extLst>
              <a:ext uri="{FF2B5EF4-FFF2-40B4-BE49-F238E27FC236}">
                <a16:creationId xmlns:a16="http://schemas.microsoft.com/office/drawing/2014/main" id="{F5A1B366-6948-3FCA-CB3F-D583361B5FB3}"/>
              </a:ext>
            </a:extLst>
          </p:cNvPr>
          <p:cNvSpPr txBox="1"/>
          <p:nvPr/>
        </p:nvSpPr>
        <p:spPr>
          <a:xfrm>
            <a:off x="7586163" y="4537264"/>
            <a:ext cx="4490720" cy="1323439"/>
          </a:xfrm>
          <a:prstGeom prst="rect">
            <a:avLst/>
          </a:prstGeom>
          <a:noFill/>
        </p:spPr>
        <p:txBody>
          <a:bodyPr wrap="square" rtlCol="0">
            <a:spAutoFit/>
          </a:bodyPr>
          <a:lstStyle/>
          <a:p>
            <a:r>
              <a:rPr lang="en-GB" sz="1600" dirty="0"/>
              <a:t>Resulting training time is still a fraction of the purely SL method.</a:t>
            </a:r>
          </a:p>
          <a:p>
            <a:endParaRPr lang="en-GB" sz="1600" dirty="0"/>
          </a:p>
          <a:p>
            <a:r>
              <a:rPr lang="en-GB" sz="1600" dirty="0"/>
              <a:t>Good SSL algorithm nor simple nor ambiguous!</a:t>
            </a:r>
          </a:p>
        </p:txBody>
      </p:sp>
    </p:spTree>
    <p:extLst>
      <p:ext uri="{BB962C8B-B14F-4D97-AF65-F5344CB8AC3E}">
        <p14:creationId xmlns:p14="http://schemas.microsoft.com/office/powerpoint/2010/main" val="995811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265200"/>
            <a:ext cx="9001462" cy="539275"/>
          </a:xfrm>
        </p:spPr>
        <p:txBody>
          <a:bodyPr>
            <a:normAutofit/>
          </a:bodyPr>
          <a:lstStyle/>
          <a:p>
            <a:r>
              <a:rPr lang="en-US" sz="3000" dirty="0">
                <a:solidFill>
                  <a:srgbClr val="FFFFFF"/>
                </a:solidFill>
                <a:latin typeface="+mn-lt"/>
              </a:rPr>
              <a:t>Architectures for segmentation</a:t>
            </a:r>
          </a:p>
        </p:txBody>
      </p:sp>
      <p:pic>
        <p:nvPicPr>
          <p:cNvPr id="6" name="Picture 5">
            <a:extLst>
              <a:ext uri="{FF2B5EF4-FFF2-40B4-BE49-F238E27FC236}">
                <a16:creationId xmlns:a16="http://schemas.microsoft.com/office/drawing/2014/main" id="{F56B7D16-DAA8-92B5-752D-FE5B76DE949D}"/>
              </a:ext>
            </a:extLst>
          </p:cNvPr>
          <p:cNvPicPr>
            <a:picLocks noChangeAspect="1"/>
          </p:cNvPicPr>
          <p:nvPr/>
        </p:nvPicPr>
        <p:blipFill>
          <a:blip r:embed="rId3"/>
          <a:stretch>
            <a:fillRect/>
          </a:stretch>
        </p:blipFill>
        <p:spPr>
          <a:xfrm>
            <a:off x="289420" y="3052247"/>
            <a:ext cx="5507774" cy="3645203"/>
          </a:xfrm>
          <a:prstGeom prst="rect">
            <a:avLst/>
          </a:prstGeom>
        </p:spPr>
      </p:pic>
      <p:sp>
        <p:nvSpPr>
          <p:cNvPr id="7" name="TextBox 6">
            <a:extLst>
              <a:ext uri="{FF2B5EF4-FFF2-40B4-BE49-F238E27FC236}">
                <a16:creationId xmlns:a16="http://schemas.microsoft.com/office/drawing/2014/main" id="{538D69AC-A5D8-D760-1200-2233F4ABAFD0}"/>
              </a:ext>
            </a:extLst>
          </p:cNvPr>
          <p:cNvSpPr txBox="1"/>
          <p:nvPr/>
        </p:nvSpPr>
        <p:spPr>
          <a:xfrm>
            <a:off x="289420" y="941476"/>
            <a:ext cx="5689600" cy="2031325"/>
          </a:xfrm>
          <a:prstGeom prst="rect">
            <a:avLst/>
          </a:prstGeom>
          <a:noFill/>
        </p:spPr>
        <p:txBody>
          <a:bodyPr wrap="square" rtlCol="0">
            <a:spAutoFit/>
          </a:bodyPr>
          <a:lstStyle/>
          <a:p>
            <a:r>
              <a:rPr lang="en-GB" dirty="0"/>
              <a:t>Image segmentation is a per pixel classification process.</a:t>
            </a:r>
          </a:p>
          <a:p>
            <a:endParaRPr lang="en-GB" dirty="0"/>
          </a:p>
          <a:p>
            <a:r>
              <a:rPr lang="en-GB" dirty="0"/>
              <a:t>Semantic segmentation classifies each pixel to a certain class. Instance segmentation uniquely differentiates between each object within the classes.</a:t>
            </a:r>
          </a:p>
        </p:txBody>
      </p:sp>
      <p:sp>
        <p:nvSpPr>
          <p:cNvPr id="8" name="TextBox 7">
            <a:extLst>
              <a:ext uri="{FF2B5EF4-FFF2-40B4-BE49-F238E27FC236}">
                <a16:creationId xmlns:a16="http://schemas.microsoft.com/office/drawing/2014/main" id="{8125CBBA-51EC-2F63-E801-6C52F697CAB8}"/>
              </a:ext>
            </a:extLst>
          </p:cNvPr>
          <p:cNvSpPr txBox="1"/>
          <p:nvPr/>
        </p:nvSpPr>
        <p:spPr>
          <a:xfrm>
            <a:off x="6182220" y="1530281"/>
            <a:ext cx="5806580" cy="4801314"/>
          </a:xfrm>
          <a:prstGeom prst="rect">
            <a:avLst/>
          </a:prstGeom>
          <a:noFill/>
        </p:spPr>
        <p:txBody>
          <a:bodyPr wrap="square" rtlCol="0">
            <a:spAutoFit/>
          </a:bodyPr>
          <a:lstStyle/>
          <a:p>
            <a:r>
              <a:rPr lang="en-GB" dirty="0"/>
              <a:t>U-Net architecture was developed for biomedical image segmentation.</a:t>
            </a:r>
          </a:p>
          <a:p>
            <a:endParaRPr lang="en-GB" dirty="0"/>
          </a:p>
          <a:p>
            <a:r>
              <a:rPr lang="en-GB" dirty="0"/>
              <a:t>Researchers developed the network and the training framework to support the lack of annotated training examples.</a:t>
            </a:r>
          </a:p>
          <a:p>
            <a:endParaRPr lang="en-GB" dirty="0"/>
          </a:p>
          <a:p>
            <a:r>
              <a:rPr lang="en-GB" dirty="0"/>
              <a:t>They relied heavily on data augmentation techniques – transformations that increase the diversity of the training samples but at the same time they preserve the realistic nature of the data.</a:t>
            </a:r>
          </a:p>
          <a:p>
            <a:endParaRPr lang="en-GB" dirty="0"/>
          </a:p>
          <a:p>
            <a:r>
              <a:rPr lang="en-GB" dirty="0"/>
              <a:t>Elastic transformations are the most common variation in tissues and by introducing these transformations, the network can learn invariance and robustness to them without the existence of such data in the annotated image corpus.</a:t>
            </a:r>
          </a:p>
        </p:txBody>
      </p:sp>
    </p:spTree>
    <p:extLst>
      <p:ext uri="{BB962C8B-B14F-4D97-AF65-F5344CB8AC3E}">
        <p14:creationId xmlns:p14="http://schemas.microsoft.com/office/powerpoint/2010/main" val="13990014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7D98229-7B95-4B48-98C8-487C48B3172A}">
  <ds:schemaRefs>
    <ds:schemaRef ds:uri="http://schemas.microsoft.com/sharepoint/v3/contenttype/forms"/>
  </ds:schemaRefs>
</ds:datastoreItem>
</file>

<file path=customXml/itemProps2.xml><?xml version="1.0" encoding="utf-8"?>
<ds:datastoreItem xmlns:ds="http://schemas.openxmlformats.org/officeDocument/2006/customXml" ds:itemID="{253DAA06-94EB-4823-9E76-54CD605DE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5A5B28-3D16-4621-8849-6D474A759E2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Damask design</Template>
  <TotalTime>1902</TotalTime>
  <Words>2259</Words>
  <Application>Microsoft Office PowerPoint</Application>
  <PresentationFormat>Widescreen</PresentationFormat>
  <Paragraphs>212</Paragraphs>
  <Slides>27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Bookman Old Style</vt:lpstr>
      <vt:lpstr>Calibri</vt:lpstr>
      <vt:lpstr>Rockwell</vt:lpstr>
      <vt:lpstr>Damask</vt:lpstr>
      <vt:lpstr>Bitmap Image</vt:lpstr>
      <vt:lpstr>Volumetric Left Ventricle segmentation of MPI SPECT IMAGES with self-supervised learning</vt:lpstr>
      <vt:lpstr>PowerPoint Presentation</vt:lpstr>
      <vt:lpstr>PowerPoint Presentation</vt:lpstr>
      <vt:lpstr>PowerPoint Presentation</vt:lpstr>
      <vt:lpstr>Relative patch location (RLP) pretext task</vt:lpstr>
      <vt:lpstr>Relative patch location pretext task</vt:lpstr>
      <vt:lpstr>Solving jigsaw puzzles as a pretext task with context-free network (CFN)</vt:lpstr>
      <vt:lpstr>Solving jigsaw puzzles as a pretext task with context-free network</vt:lpstr>
      <vt:lpstr>Architectures for segmentation</vt:lpstr>
      <vt:lpstr>U-Net for image segmentation</vt:lpstr>
      <vt:lpstr>PowerPoint Presentation</vt:lpstr>
      <vt:lpstr>PowerPoint Presentation</vt:lpstr>
      <vt:lpstr>Labeling</vt:lpstr>
      <vt:lpstr>Exploratory Data analysis</vt:lpstr>
      <vt:lpstr>Preprocessing</vt:lpstr>
      <vt:lpstr>Pipeline illustration</vt:lpstr>
      <vt:lpstr>Representation learning from context prediction</vt:lpstr>
      <vt:lpstr>Representation learning from solving jigsaw puzzles of spect volumes</vt:lpstr>
      <vt:lpstr>Experiments</vt:lpstr>
      <vt:lpstr>Experiments</vt:lpstr>
      <vt:lpstr>Experiments</vt:lpstr>
      <vt:lpstr>Supervised fine-tuning experiments</vt:lpstr>
      <vt:lpstr>Left ventricle segmentation from 3D spect volumes - RESULTS</vt:lpstr>
      <vt:lpstr>Left ventricle segmentation from 3D spect volumes - RESULTS</vt:lpstr>
      <vt:lpstr>Supervised fine-tuning experiments</vt:lpstr>
      <vt:lpstr>PowerPoint Presentation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Volumetric Left Ventricle segmentation of MPI SPECT IMAGES with self-supervised learning</dc:title>
  <dc:creator>Horváth Kristóf Máté</dc:creator>
  <cp:lastModifiedBy>Horváth Kristóf Máté</cp:lastModifiedBy>
  <cp:revision>27</cp:revision>
  <dcterms:created xsi:type="dcterms:W3CDTF">2022-06-23T12:58:15Z</dcterms:created>
  <dcterms:modified xsi:type="dcterms:W3CDTF">2022-06-27T07:23:20Z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